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9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5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参加本次关于徐州市供暖现状与未来发展的研究报告汇报。本次报告旨在通过问卷调查和深度访谈，全面剖析当前徐州供暖存在的问题，并探讨未来的发展方向，希望能为提升城市供暖服务质量提供一些有益的参考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在费用方面，近半数居民认为当前的供暖价格偏高。在服务方面，报修响应慢、退费流程复杂以及政策宣传不足是居民投诉的主要问题，这反映出供暖服务体系仍需完善。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对于未来发展，居民最希望改善的方面首先是稳定温度，其次是降低费用，这两项占了超过六成的选择。此外，快速维修和老旧管网改造也是居民关注的重点。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第四部分，我们将呈现半结构化访谈的核心结论，从不同视角深入了解供暖问题。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从居民视角看，温度不稳、费用高、服务慢是主要痛点，他们希望温度更稳定、费用更合理、服务更高效。从物业视角看，投诉多、管网老化、协调难是主要问题，他们建议加强多方联动和政府支持。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供热站认为，老旧管网是核心症结，未来需推进智慧化和清洁能源升级。社区则强调，要加强政策宣传和民生服务，重点解决老旧小区和未通暖小区的问题。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基于以上分析，我们总结出当前徐州市供暖存在的主要问题，并提出相应的未来发展对策。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综合来看，徐州市供暖主要存在五个方面的问题：供暖质量不均衡、设施老化、覆盖不足、服务不完善以及费用和时长有待优化。这些问题相互关联，需要系统性地解决。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针对以上问题，我们提出六点对策建议。首先，要加快老旧管网改造，这是提升供暖质量的根本。其次，要扩大供暖覆盖范围，让更多居民受益。第三，要提升服务质量和效率，及时响应居民诉求。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第四，推进智慧供暖和绿色供暖，利用科技手段提升效率和环保水平。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第五，完善政策宣传和多方联动机制，形成合力解决问题。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第六，优化供暖时长和收费机制，更好地满足居民需求。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最后，对本次研究进行总结。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报告将分为六个部分展开。首先，我们会介绍研究的背景与意义；接着，说明我们采用的研究方法和调查概况；然后，将详细展示问卷调查的结果和分析；之后，是半结构化访谈的核心结论；在此基础上，我们会总结当前存在的主要问题并提出未来发展的对策建议；最后，对整个研究进行总结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本次研究全面梳理了徐州供暖的现状与问题，并提出了系统性的对策建议。供暖是最贴近民生的实事，只有持续改进，才能让城市更温暖、更宜居。我的汇报到此结束，感谢大家的聆听！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首先，让我们进入第一部分：研究背景与意义。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冬季供暖是重要的民生工程。徐州地处供暖边缘，冬季湿冷，供暖需求迫切。但近年来，供暖问题也日益突出。因此，本次研究具有重要的现实意义，旨在发现问题、探索路径，为城市发展建言献策。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接下来，我们介绍本次研究的方法和调查概况。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为了确保研究的科学性和全面性，我们采用了三种方法：问卷调查、半结构化访谈和文献研究。调查覆盖了徐州主要城区，对象包括居民、物业、热力公司和社区工作人员，确保了样本的广泛性和代表性。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第三部分，我们将详细展示问卷调查的结果与分析。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从问卷结果来看，调查对象的住房类型以新建商品房和老旧小区为主。供暖方式方面，超过六成的居民使用市政集中供暖，但仍有近四成居民采用其他方式或未供暖，这反映出供暖覆盖仍有提升空间。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关于供暖质量，约12%的居民反映室内温度低于18℃的标准。在满意度方面，虽然超过六成的居民表示满意或非常满意，但仍有近三成的居民认为一般或不满意，这说明供暖质量仍有较大的提升空间。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6.svg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sv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svg"/><Relationship Id="rId7" Type="http://schemas.openxmlformats.org/officeDocument/2006/relationships/image" Target="../media/image55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52.svg"/><Relationship Id="rId3" Type="http://schemas.openxmlformats.org/officeDocument/2006/relationships/image" Target="../media/image51.png"/><Relationship Id="rId2" Type="http://schemas.openxmlformats.org/officeDocument/2006/relationships/image" Target="../media/image50.svg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60.svg"/><Relationship Id="rId11" Type="http://schemas.openxmlformats.org/officeDocument/2006/relationships/image" Target="../media/image59.png"/><Relationship Id="rId10" Type="http://schemas.openxmlformats.org/officeDocument/2006/relationships/image" Target="../media/image58.svg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68.svg"/><Relationship Id="rId7" Type="http://schemas.openxmlformats.org/officeDocument/2006/relationships/image" Target="../media/image67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Relationship Id="rId3" Type="http://schemas.openxmlformats.org/officeDocument/2006/relationships/image" Target="../media/image63.png"/><Relationship Id="rId2" Type="http://schemas.openxmlformats.org/officeDocument/2006/relationships/image" Target="../media/image62.sv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svg"/><Relationship Id="rId7" Type="http://schemas.openxmlformats.org/officeDocument/2006/relationships/image" Target="../media/image77.png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image" Target="../media/image74.svg"/><Relationship Id="rId3" Type="http://schemas.openxmlformats.org/officeDocument/2006/relationships/image" Target="../media/image73.png"/><Relationship Id="rId2" Type="http://schemas.openxmlformats.org/officeDocument/2006/relationships/image" Target="../media/image72.svg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82.svg"/><Relationship Id="rId11" Type="http://schemas.openxmlformats.org/officeDocument/2006/relationships/image" Target="../media/image81.png"/><Relationship Id="rId10" Type="http://schemas.openxmlformats.org/officeDocument/2006/relationships/image" Target="../media/image80.svg"/><Relationship Id="rId1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8.svg"/><Relationship Id="rId5" Type="http://schemas.openxmlformats.org/officeDocument/2006/relationships/image" Target="../media/image87.png"/><Relationship Id="rId4" Type="http://schemas.openxmlformats.org/officeDocument/2006/relationships/image" Target="../media/image86.svg"/><Relationship Id="rId3" Type="http://schemas.openxmlformats.org/officeDocument/2006/relationships/image" Target="../media/image85.png"/><Relationship Id="rId2" Type="http://schemas.openxmlformats.org/officeDocument/2006/relationships/image" Target="../media/image84.svg"/><Relationship Id="rId1" Type="http://schemas.openxmlformats.org/officeDocument/2006/relationships/image" Target="../media/image8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4" Type="http://schemas.openxmlformats.org/officeDocument/2006/relationships/image" Target="../media/image92.svg"/><Relationship Id="rId3" Type="http://schemas.openxmlformats.org/officeDocument/2006/relationships/image" Target="../media/image91.png"/><Relationship Id="rId2" Type="http://schemas.openxmlformats.org/officeDocument/2006/relationships/image" Target="../media/image90.svg"/><Relationship Id="rId1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svg"/><Relationship Id="rId7" Type="http://schemas.openxmlformats.org/officeDocument/2006/relationships/image" Target="../media/image8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13.svg"/><Relationship Id="rId11" Type="http://schemas.openxmlformats.org/officeDocument/2006/relationships/image" Target="../media/image12.png"/><Relationship Id="rId10" Type="http://schemas.openxmlformats.org/officeDocument/2006/relationships/image" Target="../media/image11.sv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15.xml"/><Relationship Id="rId20" Type="http://schemas.openxmlformats.org/officeDocument/2006/relationships/tags" Target="../tags/tag14.xml"/><Relationship Id="rId2" Type="http://schemas.openxmlformats.org/officeDocument/2006/relationships/tags" Target="../tags/tag2.xml"/><Relationship Id="rId19" Type="http://schemas.openxmlformats.org/officeDocument/2006/relationships/image" Target="../media/image19.svg"/><Relationship Id="rId18" Type="http://schemas.openxmlformats.org/officeDocument/2006/relationships/image" Target="../media/image18.png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image" Target="../media/image17.svg"/><Relationship Id="rId11" Type="http://schemas.openxmlformats.org/officeDocument/2006/relationships/image" Target="../media/image16.png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svg"/><Relationship Id="rId7" Type="http://schemas.openxmlformats.org/officeDocument/2006/relationships/image" Target="../media/image25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9.svg"/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32.svg"/><Relationship Id="rId13" Type="http://schemas.openxmlformats.org/officeDocument/2006/relationships/image" Target="../media/image31.png"/><Relationship Id="rId12" Type="http://schemas.openxmlformats.org/officeDocument/2006/relationships/image" Target="../media/image30.svg"/><Relationship Id="rId11" Type="http://schemas.openxmlformats.org/officeDocument/2006/relationships/image" Target="../media/image29.png"/><Relationship Id="rId10" Type="http://schemas.openxmlformats.org/officeDocument/2006/relationships/image" Target="../media/image28.sv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9.sv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95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B3954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635000" y="1778000"/>
            <a:ext cx="1092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徐州市供暖现状</a:t>
            </a:r>
            <a:r>
              <a: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、问题</a:t>
            </a: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与未来发展研究报告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35000" y="2667000"/>
            <a:ext cx="1092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—— 基于问卷调查与访谈的分析 ——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422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635000" y="3918585"/>
            <a:ext cx="1092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徐州市矿大实验学校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高二（2） 季小雷</a:t>
            </a:r>
            <a:endParaRPr lang="en-US" sz="16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25000"/>
              </a:lnSpc>
              <a:defRPr/>
            </a:pPr>
            <a:endParaRPr lang="zh-CN" altLang="en-US" sz="1100">
              <a:ea typeface="宋体" panose="02010600030101010101" pitchFamily="2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35000" y="5605780"/>
            <a:ext cx="1092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2026年2月</a:t>
            </a:r>
            <a:endParaRPr lang="en-US" sz="1100"/>
          </a:p>
        </p:txBody>
      </p:sp>
      <p:sp>
        <p:nvSpPr>
          <p:cNvPr id="9" name="AutoShape 7"/>
          <p:cNvSpPr/>
          <p:nvPr/>
        </p:nvSpPr>
        <p:spPr>
          <a:xfrm>
            <a:off x="629285" y="4426585"/>
            <a:ext cx="1092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指导教师：衡方方</a:t>
            </a:r>
            <a:endParaRPr lang="en-US" sz="16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25000"/>
              </a:lnSpc>
              <a:defRPr/>
            </a:pPr>
            <a:endParaRPr lang="zh-CN" altLang="en-US" sz="11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581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供暖费用与服务投诉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4826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587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供暖价格评价分布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2032000"/>
            <a:ext cx="4318000" cy="2667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096000" y="1397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服务投诉主要问题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096000" y="1905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50000" y="22225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2032000"/>
            <a:ext cx="419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报修响应慢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问题上报后处理周期长，未能及时解决居民供暖故障。</a:t>
            </a:r>
            <a:endParaRPr lang="en-US" sz="14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096000" y="3175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0000" y="3492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3302000"/>
            <a:ext cx="419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退费流程复杂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退费政策知晓率低，申请手续繁琐，居民体验不佳。</a:t>
            </a:r>
            <a:endParaRPr lang="en-US" sz="14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096000" y="4445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0000" y="4762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4572000"/>
            <a:ext cx="419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政策宣传不足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居民对测温标准、投诉渠道及退费流程等关键信息不了解。</a:t>
            </a:r>
            <a:endParaRPr lang="en-US" sz="14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762000" y="5715000"/>
            <a:ext cx="10668000" cy="635000"/>
          </a:xfrm>
          <a:prstGeom prst="roundRect">
            <a:avLst>
              <a:gd name="adj" fmla="val 20000"/>
            </a:avLst>
          </a:prstGeom>
          <a:solidFill>
            <a:srgbClr val="0B3954">
              <a:alpha val="10000"/>
            </a:srgbClr>
          </a:solidFill>
          <a:ln w="12700" cap="flat" cmpd="sng">
            <a:solidFill>
              <a:srgbClr val="0B3954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1016000" y="5715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1400" b="0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近半数居民认为价格偏高，服务体系在响应速度、流程简化及信息透明度方面仍需重点优化。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2679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未来发展需求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192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1778000"/>
            <a:ext cx="10160000" cy="3302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762000" y="5461000"/>
            <a:ext cx="10668000" cy="889000"/>
          </a:xfrm>
          <a:prstGeom prst="roundRect">
            <a:avLst>
              <a:gd name="adj" fmla="val 14285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5651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51000" y="55880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核心洞察：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居民首要关注“稳定温度”（36.6%）与“降低费用”（26.0%），两项合计占比超六成，是未来服务优化的核心方向。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635000" y="2413000"/>
            <a:ext cx="1092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四、半结构化访谈核心结论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0" y="6781800"/>
            <a:ext cx="12192000" cy="762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38BDF8">
                  <a:alpha val="0"/>
                </a:srgbClr>
              </a:gs>
              <a:gs pos="50000">
                <a:srgbClr val="38BDF8">
                  <a:alpha val="100000"/>
                </a:srgbClr>
              </a:gs>
              <a:gs pos="100000">
                <a:srgbClr val="38BDF8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访谈结论：居民与物业视角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080000" cy="76200"/>
          </a:xfrm>
          <a:prstGeom prst="roundRect">
            <a:avLst>
              <a:gd name="adj" fmla="val 166666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651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6002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居民视角：体验与诉求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159000"/>
            <a:ext cx="4572000" cy="1270000"/>
          </a:xfrm>
          <a:prstGeom prst="roundRect">
            <a:avLst>
              <a:gd name="adj" fmla="val 5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6500" y="23495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23114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核心痛点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206500" y="2667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温度不稳定、室内冷热不均、费用偏高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报修响应慢、老旧小区设施老化严重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016000" y="3556000"/>
            <a:ext cx="4572000" cy="1270000"/>
          </a:xfrm>
          <a:prstGeom prst="roundRect">
            <a:avLst>
              <a:gd name="adj" fmla="val 5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6500" y="37465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37084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关键诉求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206500" y="4064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保障温度稳定、合理调整费用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加快老旧管网改造、延长供暖时间、提升效率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350000" y="1397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350000" y="1397000"/>
            <a:ext cx="5080000" cy="76200"/>
          </a:xfrm>
          <a:prstGeom prst="roundRect">
            <a:avLst>
              <a:gd name="adj" fmla="val 166666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04000" y="1651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16002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物业视角：困境与建议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604000" y="2159000"/>
            <a:ext cx="4572000" cy="1270000"/>
          </a:xfrm>
          <a:prstGeom prst="roundRect">
            <a:avLst>
              <a:gd name="adj" fmla="val 5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94500" y="23495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112000" y="23114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核心痛点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794500" y="2667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业主投诉集中（温度、管网问题）、设施老化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供暖高峰期热力公司响应慢、多方协调困难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6604000" y="3556000"/>
            <a:ext cx="4572000" cy="1270000"/>
          </a:xfrm>
          <a:prstGeom prst="roundRect">
            <a:avLst>
              <a:gd name="adj" fmla="val 5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94500" y="3746500"/>
            <a:ext cx="254000" cy="2540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112000" y="37084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关键建议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6794500" y="4064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热力公司增配人员、政府补贴管网改造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建立社区-物业-热力三方联动机制、提高用热率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762000" y="5715000"/>
            <a:ext cx="10668000" cy="508000"/>
          </a:xfrm>
          <a:prstGeom prst="roundRect">
            <a:avLst>
              <a:gd name="adj" fmla="val 25000"/>
            </a:avLst>
          </a:prstGeom>
          <a:solidFill>
            <a:srgbClr val="0B3954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1016000" y="58166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总结：需多方协同，解决温度、费用与设施老化问题，提升供暖服务质量。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359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访谈结论：供热与社区视角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6637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6256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供热站视角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4130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270000" y="2362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核心痛点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27305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老旧小区管网老化严重，维护成本高</a:t>
            </a:r>
            <a:endParaRPr lang="en-US" sz="1100"/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部分物业换热站管理不规范，影响效率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退费政策执行难，用户满意度低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6830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270000" y="3632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关键建议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952500" y="40005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加快老旧管网改造，提升系统稳定性</a:t>
            </a:r>
            <a:endParaRPr lang="en-US" sz="1100"/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推进智慧供暖与清洁能源应用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规范测温退费政策，研究调整供暖时长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350000" y="1524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350000" y="1524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0500" y="16637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985000" y="16256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社区视角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0500" y="2413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2362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核心痛点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540500" y="27305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老旧小区供暖问题突出，未通暖小区接入难</a:t>
            </a:r>
            <a:endParaRPr lang="en-US" sz="1100"/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供暖相关投诉量大，居民意见集中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政策宣传不足，居民对供暖规则了解不够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36830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858000" y="36322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关键建议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540500" y="40005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建立社区供暖服务专班，专人对接解决问题</a:t>
            </a:r>
            <a:endParaRPr lang="en-US" sz="1100"/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通俗化宣传政策，开展供暖知识科普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推动管网延伸，解决未通暖小区接入问题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762000" y="5715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762000" y="5842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总结：需加强设施升级与服务管理的双向协同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635000" y="2730500"/>
            <a:ext cx="1092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主要问题与未来发展对策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57290">
            <a:off x="5715053" y="3549650"/>
            <a:ext cx="76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3B82F6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1016000" y="3810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徐州市供暖现状分析与优化建议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3600" y="5080000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359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徐州市供暖存在的主要问题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854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供暖质量不均衡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新老小区差距明显，老旧小区温度偏低、波动大，居民体感不佳。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165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48200" y="1905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56200" y="1854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供热设施老化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48200" y="2413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管网腐蚀、堵塞现象严重，改造进度滞后，硬件条件成为供暖瓶颈。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165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80400" y="1905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788400" y="1854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供暖覆盖不足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80400" y="2413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部分小区因用热率不足、管网未覆盖等原因，无法接入集中供暖。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3810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064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524000" y="4013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服务体系不完善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016000" y="4572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报修响应慢、退费流程复杂、政策知晓率低，用户体验有待提升。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394200" y="3810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48200" y="40640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156200" y="4013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费用与时长优化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648200" y="4572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部分居民认为费用偏高，现有供暖时长难以满足居民舒适需求。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026400" y="3810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80400" y="40640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8788400" y="4013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系统性解决方案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280400" y="45720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针对上述问题，需制定综合改造计划，从硬件升级、服务优化、政策调整多维度发力。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62611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未来发展对策与建议（一）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33600" y="2095500"/>
            <a:ext cx="558800" cy="558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加快老旧小区管网改造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政府加大资金投入，优先改造问题突出的小区，从硬件设施上全面改善供暖质量，保障居民温暖过冬。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77800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16600" y="2095500"/>
            <a:ext cx="558800" cy="558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572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扩大集中供暖覆盖范围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适当降低开通门槛，加快市政管网向城市边缘区域和老旧小区延伸，让更多居民享受到集中供暖的便利。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128000" y="177800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99600" y="2095500"/>
            <a:ext cx="558800" cy="558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提升供热服务质量与效率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建立快速报修响应机制，公开服务流程标准，加强从业人员培训，切实提高用户问题解决率和满意度。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016000" y="5486400"/>
            <a:ext cx="1016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核心目标：通过硬件升级、范围扩展与服务优化，构建温暖、高效、普惠的城市供暖体系。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3721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未来发展对策与建议（二）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968500" y="20320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59000" y="22225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304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推进智慧与绿色供暖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5560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利用智能技术实现精准调温，推广清洁能源，提升供暖可持续性与效率。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5651500" y="20320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2000" y="2222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572000" y="304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完善宣传与联动机制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5560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联合社区、物业、供热公司开展宣传，建立四方联动平台，快速处理纠纷。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9334500" y="20320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0" y="22225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304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优化时长与收费机制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556000"/>
            <a:ext cx="292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结合气候特点调整供暖时间；科学核定成本，完善价格调整机制。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016000" y="5461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核心目标：构建高效、环保、和谐的现代化供暖体系，提升居民满意度。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192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0" y="2667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六、研究总结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89408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50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05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84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1905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112000" y="184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研究方法与调查概况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292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1750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651000" y="311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问卷调查结果统计与分析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292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31750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112000" y="311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半结构化访谈核心结论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9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44450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651000" y="438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主要问题与未来发展对策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419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77000" y="4445000"/>
            <a:ext cx="508000" cy="508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112000" y="438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研究总结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270000" y="1651000"/>
            <a:ext cx="965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本次调查全面了解了徐州市供暖现状，发现了在质量、设施、覆盖、服务等方面的不足，也看到了政府和供热单位的努力。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供暖是民生实事，需不断完善设施、提升服务、健全机制，让供暖更稳定、更普惠、更暖心。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5" name="Connector 5"/>
          <p:cNvCxnSpPr/>
          <p:nvPr/>
        </p:nvCxnSpPr>
        <p:spPr>
          <a:xfrm rot="-34376">
            <a:off x="5461032" y="3422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3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0" y="3683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感谢聆听！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3600" y="4572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0" y="4953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CA3A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徐州供暖现状调查与改进建议报告 · 2026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635000" y="2413000"/>
            <a:ext cx="1092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一、研究背景与意义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0" y="6781800"/>
            <a:ext cx="12192000" cy="762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3B82F6">
                  <a:alpha val="0"/>
                </a:srgbClr>
              </a:gs>
              <a:gs pos="50000">
                <a:srgbClr val="3B82F6">
                  <a:alpha val="100000"/>
                </a:srgbClr>
              </a:gs>
              <a:gs pos="100000">
                <a:srgbClr val="3B82F6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2032000" y="1905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9000" y="20320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889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952500" y="3238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冬季供暖是重要的民生工程，直接关系到居民生活质量与城市宜居水平。徐州市地处北方供暖区域边缘，冬季寒冷潮湿，集中供暖需求强烈。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4445000" y="1651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5715000" y="1905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842000" y="20320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3"/>
            </p:custDataLst>
          </p:nvPr>
        </p:nvSpPr>
        <p:spPr>
          <a:xfrm>
            <a:off x="4572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存在问题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4"/>
            </p:custDataLst>
          </p:nvPr>
        </p:nvSpPr>
        <p:spPr>
          <a:xfrm>
            <a:off x="4635500" y="3238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随着城市发展，供暖温度不达标、管网运行不畅、投诉处理不及时、供暖覆盖不均衡等问题逐渐凸显，影响居民生活体验。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5"/>
            </p:custDataLst>
          </p:nvPr>
        </p:nvSpPr>
        <p:spPr>
          <a:xfrm>
            <a:off x="8128000" y="1651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>
            <p:custDataLst>
              <p:tags r:id="rId16"/>
            </p:custDataLst>
          </p:nvPr>
        </p:nvSpPr>
        <p:spPr>
          <a:xfrm>
            <a:off x="9398000" y="1905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25000" y="20320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>
            <p:custDataLst>
              <p:tags r:id="rId20"/>
            </p:custDataLst>
          </p:nvPr>
        </p:nvSpPr>
        <p:spPr>
          <a:xfrm>
            <a:off x="8255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研究意义</a:t>
            </a:r>
            <a:endParaRPr lang="en-US" sz="1100"/>
          </a:p>
        </p:txBody>
      </p:sp>
      <p:sp>
        <p:nvSpPr>
          <p:cNvPr id="18" name="AutoShape 18"/>
          <p:cNvSpPr/>
          <p:nvPr>
            <p:custDataLst>
              <p:tags r:id="rId21"/>
            </p:custDataLst>
          </p:nvPr>
        </p:nvSpPr>
        <p:spPr>
          <a:xfrm>
            <a:off x="8318500" y="32385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旨在全面了解供暖现状，精准发现居民困难与诉求，探索科学高效的发展路径，为改善服务、推动城市供暖事业高质量发展提供参考。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461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016000" y="5588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核心目标：改善供暖服务，提升城市宜居水平，推动民生工程高质量发展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609600" y="2857500"/>
            <a:ext cx="109728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二、研究方法与调查概况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研究方法与调查概况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研究方法体系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413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349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面向居民发放问卷，涵盖基本信息、供暖方式、温度体验等模块。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175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11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半结构化访谈法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对居民、物业、热力企业及社区工作人员进行深度访谈。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937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3873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文献研究法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参考官方文件与政策，确保研究严谨性与数据准确性。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350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604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调查概况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04000" y="2413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112000" y="2349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覆盖区域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覆盖鼓楼区、云龙区、泉山区、经开区及铜山区五大区域。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4000" y="3175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3111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调查对象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涵盖普通居民、小区物业、热力企业人员及社区工作人员。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04000" y="39370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12000" y="38735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样本特征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兼顾不同住房类型与人群结构，样本具有广泛代表性。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762000" y="5461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56388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5588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通过定性与定量结合的方法，确保数据真实可靠，为后续研究提供坚实基础。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192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2578100" y="2794000"/>
            <a:ext cx="70358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三、问卷调查结果统计与分析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581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基本信息与供暖方式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587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住房类型分布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2032000"/>
            <a:ext cx="4572000" cy="2667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350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6604000" y="1587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供暖方式分布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2032000"/>
            <a:ext cx="4572000" cy="2667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62000" y="5207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5461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651000" y="5334000"/>
            <a:ext cx="952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核心洞察：</a:t>
            </a:r>
            <a:r>
              <a:rPr lang="en-US" sz="15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住房类型以新建商品房和老旧小区为主，合计占比超80%。供暖方面，集中供暖仍是主流，但仍有近四成居民采用自采暖或未供暖，反映出供暖基础设施仍有完善空间。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359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供暖质量与温度满意度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室内平均温度分布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2286000"/>
            <a:ext cx="4572000" cy="2667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6350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604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居民温度满意度调查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2286000"/>
            <a:ext cx="4572000" cy="2667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62000" y="5461000"/>
            <a:ext cx="10668000" cy="889000"/>
          </a:xfrm>
          <a:prstGeom prst="roundRect">
            <a:avLst>
              <a:gd name="adj" fmla="val 14285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57150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5588000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核心洞察：约12%的居民反映室内温度低于18℃标准。尽管超六成居民满意，但仍有近三成认为一般或不满意，供暖质量仍有较大提升空间。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0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1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2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3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4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15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2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3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4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5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6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7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8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ags/tag9.xml><?xml version="1.0" encoding="utf-8"?>
<p:tagLst xmlns:p="http://schemas.openxmlformats.org/presentationml/2006/main">
  <p:tag name="KSO_WM_DIAGRAM_VIRTUALLY_FRAME" val="{&quot;height&quot;:280,&quot;left&quot;:60,&quot;top&quot;:130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2322</Words>
  <Application>WPS 演示</Application>
  <PresentationFormat/>
  <Paragraphs>244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张秀全</cp:lastModifiedBy>
  <cp:revision>4</cp:revision>
  <dcterms:created xsi:type="dcterms:W3CDTF">2026-03-14T04:20:00Z</dcterms:created>
  <dcterms:modified xsi:type="dcterms:W3CDTF">2026-03-17T12:47:44Z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19AE204454E54668889AC4E9C55CF34A_13</vt:lpwstr>
  </property>
</Properties>
</file>