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7" r:id="rId2"/>
    <p:sldId id="259" r:id="rId3"/>
    <p:sldId id="282" r:id="rId4"/>
    <p:sldId id="289" r:id="rId5"/>
    <p:sldId id="274" r:id="rId6"/>
    <p:sldId id="260" r:id="rId7"/>
    <p:sldId id="288" r:id="rId8"/>
    <p:sldId id="290" r:id="rId9"/>
    <p:sldId id="261" r:id="rId10"/>
    <p:sldId id="291" r:id="rId11"/>
    <p:sldId id="275" r:id="rId12"/>
    <p:sldId id="294" r:id="rId13"/>
    <p:sldId id="296" r:id="rId14"/>
    <p:sldId id="295" r:id="rId15"/>
    <p:sldId id="297" r:id="rId16"/>
    <p:sldId id="292" r:id="rId17"/>
    <p:sldId id="300" r:id="rId18"/>
    <p:sldId id="298" r:id="rId19"/>
    <p:sldId id="293" r:id="rId20"/>
    <p:sldId id="299" r:id="rId21"/>
    <p:sldId id="283" r:id="rId22"/>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A6EF"/>
    <a:srgbClr val="1C4885"/>
    <a:srgbClr val="4886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94660"/>
  </p:normalViewPr>
  <p:slideViewPr>
    <p:cSldViewPr snapToGrid="0">
      <p:cViewPr varScale="1">
        <p:scale>
          <a:sx n="153" d="100"/>
          <a:sy n="153" d="100"/>
        </p:scale>
        <p:origin x="2832" y="1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0DC6D3-3517-4C64-9001-A8ED002A767D}" type="doc">
      <dgm:prSet loTypeId="urn:microsoft.com/office/officeart/2005/8/layout/hierarchy6" loCatId="hierarchy" qsTypeId="urn:microsoft.com/office/officeart/2005/8/quickstyle/simple4" qsCatId="simple" csTypeId="urn:microsoft.com/office/officeart/2005/8/colors/accent1_3" csCatId="accent1" phldr="1"/>
      <dgm:spPr/>
      <dgm:t>
        <a:bodyPr/>
        <a:lstStyle/>
        <a:p>
          <a:endParaRPr lang="zh-CN" altLang="en-US"/>
        </a:p>
      </dgm:t>
    </dgm:pt>
    <dgm:pt modelId="{239AB381-8CA3-4145-A2C1-51C81B841465}">
      <dgm:prSet phldrT="[文本]" custT="1"/>
      <dgm:spPr/>
      <dgm:t>
        <a:bodyPr vert="horz"/>
        <a:lstStyle/>
        <a:p>
          <a:r>
            <a:rPr lang="zh-CN" altLang="en-US" sz="1600" dirty="0" smtClean="0">
              <a:latin typeface="微软雅黑" pitchFamily="34" charset="-122"/>
              <a:ea typeface="微软雅黑" pitchFamily="34" charset="-122"/>
            </a:rPr>
            <a:t>主持人：高墨涵</a:t>
          </a:r>
          <a:endParaRPr lang="zh-CN" altLang="en-US" sz="1600" dirty="0">
            <a:latin typeface="微软雅黑" pitchFamily="34" charset="-122"/>
            <a:ea typeface="微软雅黑" pitchFamily="34" charset="-122"/>
          </a:endParaRPr>
        </a:p>
      </dgm:t>
    </dgm:pt>
    <dgm:pt modelId="{20445F77-08CA-4881-A7C5-1615C1516509}" type="parTrans" cxnId="{C2678A02-DDFF-4F9E-8F65-47B320DC9050}">
      <dgm:prSet/>
      <dgm:spPr/>
      <dgm:t>
        <a:bodyPr/>
        <a:lstStyle/>
        <a:p>
          <a:endParaRPr lang="zh-CN" altLang="en-US" sz="1600">
            <a:latin typeface="微软雅黑" pitchFamily="34" charset="-122"/>
            <a:ea typeface="微软雅黑" pitchFamily="34" charset="-122"/>
          </a:endParaRPr>
        </a:p>
      </dgm:t>
    </dgm:pt>
    <dgm:pt modelId="{D10A6A98-92AB-4BE5-902E-05EA0575CDBB}" type="sibTrans" cxnId="{C2678A02-DDFF-4F9E-8F65-47B320DC9050}">
      <dgm:prSet/>
      <dgm:spPr/>
      <dgm:t>
        <a:bodyPr/>
        <a:lstStyle/>
        <a:p>
          <a:endParaRPr lang="zh-CN" altLang="en-US" sz="1600">
            <a:latin typeface="微软雅黑" pitchFamily="34" charset="-122"/>
            <a:ea typeface="微软雅黑" pitchFamily="34" charset="-122"/>
          </a:endParaRPr>
        </a:p>
      </dgm:t>
    </dgm:pt>
    <dgm:pt modelId="{32A43072-5516-4CD6-826F-8B366C426D97}">
      <dgm:prSet phldrT="[文本]" custT="1"/>
      <dgm:spPr/>
      <dgm:t>
        <a:bodyPr/>
        <a:lstStyle/>
        <a:p>
          <a:r>
            <a:rPr lang="zh-CN" altLang="en-US" sz="1600" dirty="0" smtClean="0">
              <a:latin typeface="微软雅黑" pitchFamily="34" charset="-122"/>
              <a:ea typeface="微软雅黑" pitchFamily="34" charset="-122"/>
            </a:rPr>
            <a:t>查阅文献</a:t>
          </a:r>
          <a:endParaRPr lang="zh-CN" altLang="en-US" sz="1600" dirty="0">
            <a:latin typeface="微软雅黑" pitchFamily="34" charset="-122"/>
            <a:ea typeface="微软雅黑" pitchFamily="34" charset="-122"/>
          </a:endParaRPr>
        </a:p>
      </dgm:t>
    </dgm:pt>
    <dgm:pt modelId="{DEF02DC7-C826-4E06-A890-87F29C4DD2B1}" type="parTrans" cxnId="{EB8E82A7-9834-4BDB-AD19-43BD68332103}">
      <dgm:prSet/>
      <dgm:spPr/>
      <dgm:t>
        <a:bodyPr/>
        <a:lstStyle/>
        <a:p>
          <a:endParaRPr lang="zh-CN" altLang="en-US" sz="1600">
            <a:latin typeface="微软雅黑" pitchFamily="34" charset="-122"/>
            <a:ea typeface="微软雅黑" pitchFamily="34" charset="-122"/>
          </a:endParaRPr>
        </a:p>
      </dgm:t>
    </dgm:pt>
    <dgm:pt modelId="{1B0ED4D5-4BCB-42C9-AD57-86678FABAA77}" type="sibTrans" cxnId="{EB8E82A7-9834-4BDB-AD19-43BD68332103}">
      <dgm:prSet/>
      <dgm:spPr/>
      <dgm:t>
        <a:bodyPr/>
        <a:lstStyle/>
        <a:p>
          <a:endParaRPr lang="zh-CN" altLang="en-US" sz="1600">
            <a:latin typeface="微软雅黑" pitchFamily="34" charset="-122"/>
            <a:ea typeface="微软雅黑" pitchFamily="34" charset="-122"/>
          </a:endParaRPr>
        </a:p>
      </dgm:t>
    </dgm:pt>
    <dgm:pt modelId="{27148F0D-23D1-462F-B6B4-52DFFDEBB83D}">
      <dgm:prSet custT="1"/>
      <dgm:spPr/>
      <dgm:t>
        <a:bodyPr/>
        <a:lstStyle/>
        <a:p>
          <a:r>
            <a:rPr lang="zh-CN" altLang="en-US" sz="1600" dirty="0" smtClean="0">
              <a:latin typeface="微软雅黑" pitchFamily="34" charset="-122"/>
              <a:ea typeface="微软雅黑" pitchFamily="34" charset="-122"/>
            </a:rPr>
            <a:t>撰写报告</a:t>
          </a:r>
          <a:endParaRPr lang="zh-CN" altLang="en-US" sz="1600" dirty="0">
            <a:latin typeface="微软雅黑" pitchFamily="34" charset="-122"/>
            <a:ea typeface="微软雅黑" pitchFamily="34" charset="-122"/>
          </a:endParaRPr>
        </a:p>
      </dgm:t>
    </dgm:pt>
    <dgm:pt modelId="{8E6C3533-0237-494A-8833-E009814BA4BB}" type="parTrans" cxnId="{2D977739-95D6-4C77-8BF3-EC0E36B9A1FE}">
      <dgm:prSet/>
      <dgm:spPr/>
      <dgm:t>
        <a:bodyPr/>
        <a:lstStyle/>
        <a:p>
          <a:endParaRPr lang="zh-CN" altLang="en-US" sz="1600">
            <a:latin typeface="微软雅黑" pitchFamily="34" charset="-122"/>
            <a:ea typeface="微软雅黑" pitchFamily="34" charset="-122"/>
          </a:endParaRPr>
        </a:p>
      </dgm:t>
    </dgm:pt>
    <dgm:pt modelId="{349F6C02-3325-4E8B-8159-903996B6D165}" type="sibTrans" cxnId="{2D977739-95D6-4C77-8BF3-EC0E36B9A1FE}">
      <dgm:prSet/>
      <dgm:spPr/>
      <dgm:t>
        <a:bodyPr/>
        <a:lstStyle/>
        <a:p>
          <a:endParaRPr lang="zh-CN" altLang="en-US" sz="1600">
            <a:latin typeface="微软雅黑" pitchFamily="34" charset="-122"/>
            <a:ea typeface="微软雅黑" pitchFamily="34" charset="-122"/>
          </a:endParaRPr>
        </a:p>
      </dgm:t>
    </dgm:pt>
    <dgm:pt modelId="{F86F7F29-955B-4868-8BF4-C413130E9D3A}">
      <dgm:prSet custT="1"/>
      <dgm:spPr/>
      <dgm:t>
        <a:bodyPr/>
        <a:lstStyle/>
        <a:p>
          <a:r>
            <a:rPr lang="zh-CN" altLang="en-US" sz="1600" dirty="0" smtClean="0">
              <a:latin typeface="微软雅黑" pitchFamily="34" charset="-122"/>
              <a:ea typeface="微软雅黑" pitchFamily="34" charset="-122"/>
            </a:rPr>
            <a:t>高墨涵、</a:t>
          </a:r>
          <a:r>
            <a:rPr lang="zh-CN" sz="1600" dirty="0" smtClean="0">
              <a:latin typeface="微软雅黑" pitchFamily="34" charset="-122"/>
              <a:ea typeface="微软雅黑" pitchFamily="34" charset="-122"/>
            </a:rPr>
            <a:t>沈祎悠</a:t>
          </a:r>
          <a:endParaRPr lang="en-US" altLang="zh-CN" sz="1600" dirty="0">
            <a:latin typeface="微软雅黑" pitchFamily="34" charset="-122"/>
            <a:ea typeface="微软雅黑" pitchFamily="34" charset="-122"/>
          </a:endParaRPr>
        </a:p>
      </dgm:t>
    </dgm:pt>
    <dgm:pt modelId="{F0C57997-BADA-4E44-9B26-676EC32E5AD2}" type="parTrans" cxnId="{4FC2F211-C444-46C6-93DE-B7A17C974481}">
      <dgm:prSet/>
      <dgm:spPr/>
      <dgm:t>
        <a:bodyPr/>
        <a:lstStyle/>
        <a:p>
          <a:endParaRPr lang="zh-CN" altLang="en-US" sz="1600">
            <a:latin typeface="微软雅黑" pitchFamily="34" charset="-122"/>
            <a:ea typeface="微软雅黑" pitchFamily="34" charset="-122"/>
          </a:endParaRPr>
        </a:p>
      </dgm:t>
    </dgm:pt>
    <dgm:pt modelId="{4AFAF610-6A19-44DB-A266-F3EB0D2AF848}" type="sibTrans" cxnId="{4FC2F211-C444-46C6-93DE-B7A17C974481}">
      <dgm:prSet/>
      <dgm:spPr/>
      <dgm:t>
        <a:bodyPr/>
        <a:lstStyle/>
        <a:p>
          <a:endParaRPr lang="zh-CN" altLang="en-US" sz="1600">
            <a:latin typeface="微软雅黑" pitchFamily="34" charset="-122"/>
            <a:ea typeface="微软雅黑" pitchFamily="34" charset="-122"/>
          </a:endParaRPr>
        </a:p>
      </dgm:t>
    </dgm:pt>
    <dgm:pt modelId="{F2604A54-8007-439F-AA8B-5F7A937D28A8}">
      <dgm:prSet custT="1"/>
      <dgm:spPr/>
      <dgm:t>
        <a:bodyPr/>
        <a:lstStyle/>
        <a:p>
          <a:r>
            <a:rPr lang="zh-CN" altLang="en-US" sz="1600" dirty="0" smtClean="0">
              <a:latin typeface="微软雅黑" pitchFamily="34" charset="-122"/>
              <a:ea typeface="微软雅黑" pitchFamily="34" charset="-122"/>
            </a:rPr>
            <a:t>高墨涵、</a:t>
          </a:r>
          <a:r>
            <a:rPr lang="zh-CN" sz="1600" dirty="0" smtClean="0">
              <a:latin typeface="微软雅黑" pitchFamily="34" charset="-122"/>
              <a:ea typeface="微软雅黑" pitchFamily="34" charset="-122"/>
            </a:rPr>
            <a:t>沈祎悠</a:t>
          </a:r>
          <a:endParaRPr lang="en-US" altLang="zh-CN" sz="1600" dirty="0">
            <a:latin typeface="微软雅黑" pitchFamily="34" charset="-122"/>
            <a:ea typeface="微软雅黑" pitchFamily="34" charset="-122"/>
          </a:endParaRPr>
        </a:p>
      </dgm:t>
    </dgm:pt>
    <dgm:pt modelId="{AE23BFCE-869A-412D-A9CB-322A76E1F7AB}" type="parTrans" cxnId="{4EE6C0E7-E7B5-46CA-BC78-CAD92B184B23}">
      <dgm:prSet/>
      <dgm:spPr/>
      <dgm:t>
        <a:bodyPr/>
        <a:lstStyle/>
        <a:p>
          <a:endParaRPr lang="zh-CN" altLang="en-US" sz="1600">
            <a:latin typeface="微软雅黑" pitchFamily="34" charset="-122"/>
            <a:ea typeface="微软雅黑" pitchFamily="34" charset="-122"/>
          </a:endParaRPr>
        </a:p>
      </dgm:t>
    </dgm:pt>
    <dgm:pt modelId="{A9560D76-0C8A-43D2-BA94-C5328E29A4AD}" type="sibTrans" cxnId="{4EE6C0E7-E7B5-46CA-BC78-CAD92B184B23}">
      <dgm:prSet/>
      <dgm:spPr/>
      <dgm:t>
        <a:bodyPr/>
        <a:lstStyle/>
        <a:p>
          <a:endParaRPr lang="zh-CN" altLang="en-US" sz="1600">
            <a:latin typeface="微软雅黑" pitchFamily="34" charset="-122"/>
            <a:ea typeface="微软雅黑" pitchFamily="34" charset="-122"/>
          </a:endParaRPr>
        </a:p>
      </dgm:t>
    </dgm:pt>
    <dgm:pt modelId="{0846DDFA-9A12-4EC3-B1EF-7269D1CF6506}">
      <dgm:prSet custT="1"/>
      <dgm:spPr/>
      <dgm:t>
        <a:bodyPr/>
        <a:lstStyle/>
        <a:p>
          <a:r>
            <a:rPr lang="zh-CN" altLang="en-US" sz="1600" dirty="0" smtClean="0">
              <a:latin typeface="微软雅黑" pitchFamily="34" charset="-122"/>
              <a:ea typeface="微软雅黑" pitchFamily="34" charset="-122"/>
            </a:rPr>
            <a:t>高墨涵、</a:t>
          </a:r>
          <a:r>
            <a:rPr lang="zh-CN" sz="1600" dirty="0" smtClean="0">
              <a:latin typeface="微软雅黑" pitchFamily="34" charset="-122"/>
              <a:ea typeface="微软雅黑" pitchFamily="34" charset="-122"/>
            </a:rPr>
            <a:t>王培沣</a:t>
          </a:r>
          <a:endParaRPr lang="en-US" altLang="zh-CN" sz="1600" dirty="0">
            <a:latin typeface="微软雅黑" pitchFamily="34" charset="-122"/>
            <a:ea typeface="微软雅黑" pitchFamily="34" charset="-122"/>
          </a:endParaRPr>
        </a:p>
      </dgm:t>
    </dgm:pt>
    <dgm:pt modelId="{2C2783A1-E563-4887-BB22-A64DA3EFCAC8}" type="sibTrans" cxnId="{2DB17828-FA9F-4BD9-BDB6-09A9978E72CF}">
      <dgm:prSet/>
      <dgm:spPr/>
      <dgm:t>
        <a:bodyPr/>
        <a:lstStyle/>
        <a:p>
          <a:endParaRPr lang="zh-CN" altLang="en-US" sz="1600">
            <a:latin typeface="微软雅黑" pitchFamily="34" charset="-122"/>
            <a:ea typeface="微软雅黑" pitchFamily="34" charset="-122"/>
          </a:endParaRPr>
        </a:p>
      </dgm:t>
    </dgm:pt>
    <dgm:pt modelId="{AB403843-322F-4D70-AC5B-39E651188584}" type="parTrans" cxnId="{2DB17828-FA9F-4BD9-BDB6-09A9978E72CF}">
      <dgm:prSet/>
      <dgm:spPr/>
      <dgm:t>
        <a:bodyPr/>
        <a:lstStyle/>
        <a:p>
          <a:endParaRPr lang="zh-CN" altLang="en-US" sz="1600">
            <a:latin typeface="微软雅黑" pitchFamily="34" charset="-122"/>
            <a:ea typeface="微软雅黑" pitchFamily="34" charset="-122"/>
          </a:endParaRPr>
        </a:p>
      </dgm:t>
    </dgm:pt>
    <dgm:pt modelId="{1269183F-B3C2-47EE-AA36-274B69477B76}">
      <dgm:prSet phldrT="[文本]" custT="1"/>
      <dgm:spPr/>
      <dgm:t>
        <a:bodyPr/>
        <a:lstStyle/>
        <a:p>
          <a:r>
            <a:rPr lang="zh-CN" altLang="en-US" sz="1600" dirty="0" smtClean="0">
              <a:latin typeface="微软雅黑" pitchFamily="34" charset="-122"/>
              <a:ea typeface="微软雅黑" pitchFamily="34" charset="-122"/>
            </a:rPr>
            <a:t>数据分析</a:t>
          </a:r>
          <a:endParaRPr lang="zh-CN" altLang="en-US" sz="1600" dirty="0">
            <a:latin typeface="微软雅黑" pitchFamily="34" charset="-122"/>
            <a:ea typeface="微软雅黑" pitchFamily="34" charset="-122"/>
          </a:endParaRPr>
        </a:p>
      </dgm:t>
    </dgm:pt>
    <dgm:pt modelId="{8ADC3751-5CAA-49AB-BB0B-C6825CC43DFB}" type="sibTrans" cxnId="{7A7B6CC4-E63D-4567-99FE-DAEFC6D73BBF}">
      <dgm:prSet/>
      <dgm:spPr/>
      <dgm:t>
        <a:bodyPr/>
        <a:lstStyle/>
        <a:p>
          <a:endParaRPr lang="zh-CN" altLang="en-US" sz="1600">
            <a:latin typeface="微软雅黑" pitchFamily="34" charset="-122"/>
            <a:ea typeface="微软雅黑" pitchFamily="34" charset="-122"/>
          </a:endParaRPr>
        </a:p>
      </dgm:t>
    </dgm:pt>
    <dgm:pt modelId="{B2261C47-B421-4A0F-B493-CA879E9A01A5}" type="parTrans" cxnId="{7A7B6CC4-E63D-4567-99FE-DAEFC6D73BBF}">
      <dgm:prSet/>
      <dgm:spPr/>
      <dgm:t>
        <a:bodyPr/>
        <a:lstStyle/>
        <a:p>
          <a:endParaRPr lang="zh-CN" altLang="en-US" sz="1600">
            <a:latin typeface="微软雅黑" pitchFamily="34" charset="-122"/>
            <a:ea typeface="微软雅黑" pitchFamily="34" charset="-122"/>
          </a:endParaRPr>
        </a:p>
      </dgm:t>
    </dgm:pt>
    <dgm:pt modelId="{B3B0C4F1-8DB9-437E-A70C-94ADE5FE8EB0}" type="pres">
      <dgm:prSet presAssocID="{920DC6D3-3517-4C64-9001-A8ED002A767D}" presName="mainComposite" presStyleCnt="0">
        <dgm:presLayoutVars>
          <dgm:chPref val="1"/>
          <dgm:dir/>
          <dgm:animOne val="branch"/>
          <dgm:animLvl val="lvl"/>
          <dgm:resizeHandles val="exact"/>
        </dgm:presLayoutVars>
      </dgm:prSet>
      <dgm:spPr/>
      <dgm:t>
        <a:bodyPr/>
        <a:lstStyle/>
        <a:p>
          <a:endParaRPr lang="zh-CN" altLang="en-US"/>
        </a:p>
      </dgm:t>
    </dgm:pt>
    <dgm:pt modelId="{3C526FB3-3CA0-43FB-BF58-7EA24248461E}" type="pres">
      <dgm:prSet presAssocID="{920DC6D3-3517-4C64-9001-A8ED002A767D}" presName="hierFlow" presStyleCnt="0"/>
      <dgm:spPr/>
    </dgm:pt>
    <dgm:pt modelId="{C84ECBE2-FC78-443B-BE56-01CBFD0CDADF}" type="pres">
      <dgm:prSet presAssocID="{920DC6D3-3517-4C64-9001-A8ED002A767D}" presName="hierChild1" presStyleCnt="0">
        <dgm:presLayoutVars>
          <dgm:chPref val="1"/>
          <dgm:animOne val="branch"/>
          <dgm:animLvl val="lvl"/>
        </dgm:presLayoutVars>
      </dgm:prSet>
      <dgm:spPr/>
    </dgm:pt>
    <dgm:pt modelId="{49AA7547-41AF-430C-9D5B-721E7A7D3407}" type="pres">
      <dgm:prSet presAssocID="{239AB381-8CA3-4145-A2C1-51C81B841465}" presName="Name14" presStyleCnt="0"/>
      <dgm:spPr/>
    </dgm:pt>
    <dgm:pt modelId="{E3558BB3-0159-43F2-B553-5545EF13A56A}" type="pres">
      <dgm:prSet presAssocID="{239AB381-8CA3-4145-A2C1-51C81B841465}" presName="level1Shape" presStyleLbl="node0" presStyleIdx="0" presStyleCnt="1" custScaleX="119435" custScaleY="76501" custLinFactNeighborX="-1606" custLinFactNeighborY="-43337">
        <dgm:presLayoutVars>
          <dgm:chPref val="3"/>
        </dgm:presLayoutVars>
      </dgm:prSet>
      <dgm:spPr/>
      <dgm:t>
        <a:bodyPr/>
        <a:lstStyle/>
        <a:p>
          <a:endParaRPr lang="zh-CN" altLang="en-US"/>
        </a:p>
      </dgm:t>
    </dgm:pt>
    <dgm:pt modelId="{C186AA67-D875-4902-94A1-398C0E8202AB}" type="pres">
      <dgm:prSet presAssocID="{239AB381-8CA3-4145-A2C1-51C81B841465}" presName="hierChild2" presStyleCnt="0"/>
      <dgm:spPr/>
    </dgm:pt>
    <dgm:pt modelId="{844EB866-FC97-4DB5-AAF0-21ED8C468B82}" type="pres">
      <dgm:prSet presAssocID="{DEF02DC7-C826-4E06-A890-87F29C4DD2B1}" presName="Name19" presStyleLbl="parChTrans1D2" presStyleIdx="0" presStyleCnt="3"/>
      <dgm:spPr/>
      <dgm:t>
        <a:bodyPr/>
        <a:lstStyle/>
        <a:p>
          <a:endParaRPr lang="zh-CN" altLang="en-US"/>
        </a:p>
      </dgm:t>
    </dgm:pt>
    <dgm:pt modelId="{E7018320-3DF2-4FC1-936D-5FC4C2F7B0C6}" type="pres">
      <dgm:prSet presAssocID="{32A43072-5516-4CD6-826F-8B366C426D97}" presName="Name21" presStyleCnt="0"/>
      <dgm:spPr/>
    </dgm:pt>
    <dgm:pt modelId="{8DFADED1-F1F3-430D-BE05-2E5D1B38C141}" type="pres">
      <dgm:prSet presAssocID="{32A43072-5516-4CD6-826F-8B366C426D97}" presName="level2Shape" presStyleLbl="node2" presStyleIdx="0" presStyleCnt="3" custLinFactNeighborX="-5636" custLinFactNeighborY="4861"/>
      <dgm:spPr/>
      <dgm:t>
        <a:bodyPr/>
        <a:lstStyle/>
        <a:p>
          <a:endParaRPr lang="zh-CN" altLang="en-US"/>
        </a:p>
      </dgm:t>
    </dgm:pt>
    <dgm:pt modelId="{14565F68-8D48-4DBB-BA96-3BF93E207500}" type="pres">
      <dgm:prSet presAssocID="{32A43072-5516-4CD6-826F-8B366C426D97}" presName="hierChild3" presStyleCnt="0"/>
      <dgm:spPr/>
    </dgm:pt>
    <dgm:pt modelId="{A100B9DF-2112-48C3-A703-FF0FAC83E0A8}" type="pres">
      <dgm:prSet presAssocID="{F0C57997-BADA-4E44-9B26-676EC32E5AD2}" presName="Name19" presStyleLbl="parChTrans1D3" presStyleIdx="0" presStyleCnt="3"/>
      <dgm:spPr/>
      <dgm:t>
        <a:bodyPr/>
        <a:lstStyle/>
        <a:p>
          <a:endParaRPr lang="zh-CN" altLang="en-US"/>
        </a:p>
      </dgm:t>
    </dgm:pt>
    <dgm:pt modelId="{353E8297-5DB7-4610-852E-F55BB0FCEA76}" type="pres">
      <dgm:prSet presAssocID="{F86F7F29-955B-4868-8BF4-C413130E9D3A}" presName="Name21" presStyleCnt="0"/>
      <dgm:spPr/>
    </dgm:pt>
    <dgm:pt modelId="{2A370556-A357-4B3A-8CCF-1571616E180A}" type="pres">
      <dgm:prSet presAssocID="{F86F7F29-955B-4868-8BF4-C413130E9D3A}" presName="level2Shape" presStyleLbl="node3" presStyleIdx="0" presStyleCnt="3" custScaleX="97191" custLinFactNeighborX="-6649"/>
      <dgm:spPr/>
      <dgm:t>
        <a:bodyPr/>
        <a:lstStyle/>
        <a:p>
          <a:endParaRPr lang="zh-CN" altLang="en-US"/>
        </a:p>
      </dgm:t>
    </dgm:pt>
    <dgm:pt modelId="{33512AAF-0BF9-463B-AAD1-47C73EE4A864}" type="pres">
      <dgm:prSet presAssocID="{F86F7F29-955B-4868-8BF4-C413130E9D3A}" presName="hierChild3" presStyleCnt="0"/>
      <dgm:spPr/>
    </dgm:pt>
    <dgm:pt modelId="{93695502-B969-4CC4-A751-9E0B9A8DE0A3}" type="pres">
      <dgm:prSet presAssocID="{B2261C47-B421-4A0F-B493-CA879E9A01A5}" presName="Name19" presStyleLbl="parChTrans1D2" presStyleIdx="1" presStyleCnt="3"/>
      <dgm:spPr/>
      <dgm:t>
        <a:bodyPr/>
        <a:lstStyle/>
        <a:p>
          <a:endParaRPr lang="zh-CN" altLang="en-US"/>
        </a:p>
      </dgm:t>
    </dgm:pt>
    <dgm:pt modelId="{D2D55949-524E-4147-AB91-F6838593EA66}" type="pres">
      <dgm:prSet presAssocID="{1269183F-B3C2-47EE-AA36-274B69477B76}" presName="Name21" presStyleCnt="0"/>
      <dgm:spPr/>
    </dgm:pt>
    <dgm:pt modelId="{4306CD2D-C8F6-440C-8548-FBE224755789}" type="pres">
      <dgm:prSet presAssocID="{1269183F-B3C2-47EE-AA36-274B69477B76}" presName="level2Shape" presStyleLbl="node2" presStyleIdx="1" presStyleCnt="3" custLinFactNeighborX="-2363" custLinFactNeighborY="5295"/>
      <dgm:spPr/>
      <dgm:t>
        <a:bodyPr/>
        <a:lstStyle/>
        <a:p>
          <a:endParaRPr lang="zh-CN" altLang="en-US"/>
        </a:p>
      </dgm:t>
    </dgm:pt>
    <dgm:pt modelId="{F92ABE8E-FBC2-417E-B61F-A8AEDC1F498C}" type="pres">
      <dgm:prSet presAssocID="{1269183F-B3C2-47EE-AA36-274B69477B76}" presName="hierChild3" presStyleCnt="0"/>
      <dgm:spPr/>
    </dgm:pt>
    <dgm:pt modelId="{235E2481-B0D6-46EF-8B86-5BB66F6B626F}" type="pres">
      <dgm:prSet presAssocID="{AB403843-322F-4D70-AC5B-39E651188584}" presName="Name19" presStyleLbl="parChTrans1D3" presStyleIdx="1" presStyleCnt="3"/>
      <dgm:spPr/>
      <dgm:t>
        <a:bodyPr/>
        <a:lstStyle/>
        <a:p>
          <a:endParaRPr lang="zh-CN" altLang="en-US"/>
        </a:p>
      </dgm:t>
    </dgm:pt>
    <dgm:pt modelId="{E0ED486B-4F4C-478C-927D-62D47CB72838}" type="pres">
      <dgm:prSet presAssocID="{0846DDFA-9A12-4EC3-B1EF-7269D1CF6506}" presName="Name21" presStyleCnt="0"/>
      <dgm:spPr/>
    </dgm:pt>
    <dgm:pt modelId="{61591577-0E2A-4DF6-A7F0-EBFF39927233}" type="pres">
      <dgm:prSet presAssocID="{0846DDFA-9A12-4EC3-B1EF-7269D1CF6506}" presName="level2Shape" presStyleLbl="node3" presStyleIdx="1" presStyleCnt="3" custLinFactNeighborX="-320" custLinFactNeighborY="3589"/>
      <dgm:spPr/>
      <dgm:t>
        <a:bodyPr/>
        <a:lstStyle/>
        <a:p>
          <a:endParaRPr lang="zh-CN" altLang="en-US"/>
        </a:p>
      </dgm:t>
    </dgm:pt>
    <dgm:pt modelId="{5D97B600-0C6E-4D9B-AA44-C6E7AD326CE8}" type="pres">
      <dgm:prSet presAssocID="{0846DDFA-9A12-4EC3-B1EF-7269D1CF6506}" presName="hierChild3" presStyleCnt="0"/>
      <dgm:spPr/>
    </dgm:pt>
    <dgm:pt modelId="{E8BF2D92-7477-4126-B4BE-C43C1AB4E8BB}" type="pres">
      <dgm:prSet presAssocID="{8E6C3533-0237-494A-8833-E009814BA4BB}" presName="Name19" presStyleLbl="parChTrans1D2" presStyleIdx="2" presStyleCnt="3"/>
      <dgm:spPr/>
      <dgm:t>
        <a:bodyPr/>
        <a:lstStyle/>
        <a:p>
          <a:endParaRPr lang="zh-CN" altLang="en-US"/>
        </a:p>
      </dgm:t>
    </dgm:pt>
    <dgm:pt modelId="{44E04067-4DC9-4647-97A5-30DCF82C361F}" type="pres">
      <dgm:prSet presAssocID="{27148F0D-23D1-462F-B6B4-52DFFDEBB83D}" presName="Name21" presStyleCnt="0"/>
      <dgm:spPr/>
    </dgm:pt>
    <dgm:pt modelId="{601CDA85-2C45-475F-8BA0-916F900D5A7F}" type="pres">
      <dgm:prSet presAssocID="{27148F0D-23D1-462F-B6B4-52DFFDEBB83D}" presName="level2Shape" presStyleLbl="node2" presStyleIdx="2" presStyleCnt="3" custLinFactNeighborX="17373" custLinFactNeighborY="7708"/>
      <dgm:spPr/>
      <dgm:t>
        <a:bodyPr/>
        <a:lstStyle/>
        <a:p>
          <a:endParaRPr lang="zh-CN" altLang="en-US"/>
        </a:p>
      </dgm:t>
    </dgm:pt>
    <dgm:pt modelId="{05BBC5B9-8CD2-4E03-BAE0-5CEEBC1F2E55}" type="pres">
      <dgm:prSet presAssocID="{27148F0D-23D1-462F-B6B4-52DFFDEBB83D}" presName="hierChild3" presStyleCnt="0"/>
      <dgm:spPr/>
    </dgm:pt>
    <dgm:pt modelId="{5A12D643-4E1A-4CF1-A0AE-CA6781E2CD9F}" type="pres">
      <dgm:prSet presAssocID="{AE23BFCE-869A-412D-A9CB-322A76E1F7AB}" presName="Name19" presStyleLbl="parChTrans1D3" presStyleIdx="2" presStyleCnt="3"/>
      <dgm:spPr/>
      <dgm:t>
        <a:bodyPr/>
        <a:lstStyle/>
        <a:p>
          <a:endParaRPr lang="zh-CN" altLang="en-US"/>
        </a:p>
      </dgm:t>
    </dgm:pt>
    <dgm:pt modelId="{595F3C6A-76A1-4112-92FD-04E0ADA56413}" type="pres">
      <dgm:prSet presAssocID="{F2604A54-8007-439F-AA8B-5F7A937D28A8}" presName="Name21" presStyleCnt="0"/>
      <dgm:spPr/>
    </dgm:pt>
    <dgm:pt modelId="{F7F334F0-7794-4040-9758-09CF1FE12318}" type="pres">
      <dgm:prSet presAssocID="{F2604A54-8007-439F-AA8B-5F7A937D28A8}" presName="level2Shape" presStyleLbl="node3" presStyleIdx="2" presStyleCnt="3" custLinFactNeighborX="16038" custLinFactNeighborY="2559"/>
      <dgm:spPr/>
      <dgm:t>
        <a:bodyPr/>
        <a:lstStyle/>
        <a:p>
          <a:endParaRPr lang="zh-CN" altLang="en-US"/>
        </a:p>
      </dgm:t>
    </dgm:pt>
    <dgm:pt modelId="{6698E25A-47B8-446C-8ADB-97CAC29D5A43}" type="pres">
      <dgm:prSet presAssocID="{F2604A54-8007-439F-AA8B-5F7A937D28A8}" presName="hierChild3" presStyleCnt="0"/>
      <dgm:spPr/>
    </dgm:pt>
    <dgm:pt modelId="{BAEDBBE5-1722-4CA0-B838-04322332F392}" type="pres">
      <dgm:prSet presAssocID="{920DC6D3-3517-4C64-9001-A8ED002A767D}" presName="bgShapesFlow" presStyleCnt="0"/>
      <dgm:spPr/>
    </dgm:pt>
  </dgm:ptLst>
  <dgm:cxnLst>
    <dgm:cxn modelId="{8496DD46-7707-4FE2-BB11-B9ED8E470CC8}" type="presOf" srcId="{27148F0D-23D1-462F-B6B4-52DFFDEBB83D}" destId="{601CDA85-2C45-475F-8BA0-916F900D5A7F}" srcOrd="0" destOrd="0" presId="urn:microsoft.com/office/officeart/2005/8/layout/hierarchy6"/>
    <dgm:cxn modelId="{B934AE27-41FD-4876-8DDE-BB0DDC6872DD}" type="presOf" srcId="{32A43072-5516-4CD6-826F-8B366C426D97}" destId="{8DFADED1-F1F3-430D-BE05-2E5D1B38C141}" srcOrd="0" destOrd="0" presId="urn:microsoft.com/office/officeart/2005/8/layout/hierarchy6"/>
    <dgm:cxn modelId="{2DB17828-FA9F-4BD9-BDB6-09A9978E72CF}" srcId="{1269183F-B3C2-47EE-AA36-274B69477B76}" destId="{0846DDFA-9A12-4EC3-B1EF-7269D1CF6506}" srcOrd="0" destOrd="0" parTransId="{AB403843-322F-4D70-AC5B-39E651188584}" sibTransId="{2C2783A1-E563-4887-BB22-A64DA3EFCAC8}"/>
    <dgm:cxn modelId="{93035648-016F-4C59-B209-D69DD26FF76D}" type="presOf" srcId="{F2604A54-8007-439F-AA8B-5F7A937D28A8}" destId="{F7F334F0-7794-4040-9758-09CF1FE12318}" srcOrd="0" destOrd="0" presId="urn:microsoft.com/office/officeart/2005/8/layout/hierarchy6"/>
    <dgm:cxn modelId="{4EE6C0E7-E7B5-46CA-BC78-CAD92B184B23}" srcId="{27148F0D-23D1-462F-B6B4-52DFFDEBB83D}" destId="{F2604A54-8007-439F-AA8B-5F7A937D28A8}" srcOrd="0" destOrd="0" parTransId="{AE23BFCE-869A-412D-A9CB-322A76E1F7AB}" sibTransId="{A9560D76-0C8A-43D2-BA94-C5328E29A4AD}"/>
    <dgm:cxn modelId="{DB8B46A9-A1E4-43CB-8E7C-BD5092D11D05}" type="presOf" srcId="{920DC6D3-3517-4C64-9001-A8ED002A767D}" destId="{B3B0C4F1-8DB9-437E-A70C-94ADE5FE8EB0}" srcOrd="0" destOrd="0" presId="urn:microsoft.com/office/officeart/2005/8/layout/hierarchy6"/>
    <dgm:cxn modelId="{6CCB40C2-589E-45E1-B2C8-9A8B90A3459D}" type="presOf" srcId="{B2261C47-B421-4A0F-B493-CA879E9A01A5}" destId="{93695502-B969-4CC4-A751-9E0B9A8DE0A3}" srcOrd="0" destOrd="0" presId="urn:microsoft.com/office/officeart/2005/8/layout/hierarchy6"/>
    <dgm:cxn modelId="{2D977739-95D6-4C77-8BF3-EC0E36B9A1FE}" srcId="{239AB381-8CA3-4145-A2C1-51C81B841465}" destId="{27148F0D-23D1-462F-B6B4-52DFFDEBB83D}" srcOrd="2" destOrd="0" parTransId="{8E6C3533-0237-494A-8833-E009814BA4BB}" sibTransId="{349F6C02-3325-4E8B-8159-903996B6D165}"/>
    <dgm:cxn modelId="{59D0F227-EFA4-4A37-B965-C7615B17E539}" type="presOf" srcId="{239AB381-8CA3-4145-A2C1-51C81B841465}" destId="{E3558BB3-0159-43F2-B553-5545EF13A56A}" srcOrd="0" destOrd="0" presId="urn:microsoft.com/office/officeart/2005/8/layout/hierarchy6"/>
    <dgm:cxn modelId="{CAA3559F-8CA8-4C8A-B776-C42E58DB886B}" type="presOf" srcId="{AE23BFCE-869A-412D-A9CB-322A76E1F7AB}" destId="{5A12D643-4E1A-4CF1-A0AE-CA6781E2CD9F}" srcOrd="0" destOrd="0" presId="urn:microsoft.com/office/officeart/2005/8/layout/hierarchy6"/>
    <dgm:cxn modelId="{C2678A02-DDFF-4F9E-8F65-47B320DC9050}" srcId="{920DC6D3-3517-4C64-9001-A8ED002A767D}" destId="{239AB381-8CA3-4145-A2C1-51C81B841465}" srcOrd="0" destOrd="0" parTransId="{20445F77-08CA-4881-A7C5-1615C1516509}" sibTransId="{D10A6A98-92AB-4BE5-902E-05EA0575CDBB}"/>
    <dgm:cxn modelId="{3A5C7116-E81E-4490-B432-4D890A526080}" type="presOf" srcId="{AB403843-322F-4D70-AC5B-39E651188584}" destId="{235E2481-B0D6-46EF-8B86-5BB66F6B626F}" srcOrd="0" destOrd="0" presId="urn:microsoft.com/office/officeart/2005/8/layout/hierarchy6"/>
    <dgm:cxn modelId="{FB955D91-5EB9-49F3-9779-9F5A636772C8}" type="presOf" srcId="{1269183F-B3C2-47EE-AA36-274B69477B76}" destId="{4306CD2D-C8F6-440C-8548-FBE224755789}" srcOrd="0" destOrd="0" presId="urn:microsoft.com/office/officeart/2005/8/layout/hierarchy6"/>
    <dgm:cxn modelId="{EB8E82A7-9834-4BDB-AD19-43BD68332103}" srcId="{239AB381-8CA3-4145-A2C1-51C81B841465}" destId="{32A43072-5516-4CD6-826F-8B366C426D97}" srcOrd="0" destOrd="0" parTransId="{DEF02DC7-C826-4E06-A890-87F29C4DD2B1}" sibTransId="{1B0ED4D5-4BCB-42C9-AD57-86678FABAA77}"/>
    <dgm:cxn modelId="{B5A6CA2C-28D4-4A28-87C3-6FC09FF0D842}" type="presOf" srcId="{F0C57997-BADA-4E44-9B26-676EC32E5AD2}" destId="{A100B9DF-2112-48C3-A703-FF0FAC83E0A8}" srcOrd="0" destOrd="0" presId="urn:microsoft.com/office/officeart/2005/8/layout/hierarchy6"/>
    <dgm:cxn modelId="{488E331E-159E-4EB9-9059-9FFA747471BD}" type="presOf" srcId="{F86F7F29-955B-4868-8BF4-C413130E9D3A}" destId="{2A370556-A357-4B3A-8CCF-1571616E180A}" srcOrd="0" destOrd="0" presId="urn:microsoft.com/office/officeart/2005/8/layout/hierarchy6"/>
    <dgm:cxn modelId="{E4FFC3A6-4B7E-49E6-BA51-D08F55F37797}" type="presOf" srcId="{DEF02DC7-C826-4E06-A890-87F29C4DD2B1}" destId="{844EB866-FC97-4DB5-AAF0-21ED8C468B82}" srcOrd="0" destOrd="0" presId="urn:microsoft.com/office/officeart/2005/8/layout/hierarchy6"/>
    <dgm:cxn modelId="{FFEF941B-7739-4640-8913-72CE392EF2FD}" type="presOf" srcId="{8E6C3533-0237-494A-8833-E009814BA4BB}" destId="{E8BF2D92-7477-4126-B4BE-C43C1AB4E8BB}" srcOrd="0" destOrd="0" presId="urn:microsoft.com/office/officeart/2005/8/layout/hierarchy6"/>
    <dgm:cxn modelId="{7A7B6CC4-E63D-4567-99FE-DAEFC6D73BBF}" srcId="{239AB381-8CA3-4145-A2C1-51C81B841465}" destId="{1269183F-B3C2-47EE-AA36-274B69477B76}" srcOrd="1" destOrd="0" parTransId="{B2261C47-B421-4A0F-B493-CA879E9A01A5}" sibTransId="{8ADC3751-5CAA-49AB-BB0B-C6825CC43DFB}"/>
    <dgm:cxn modelId="{4FC2F211-C444-46C6-93DE-B7A17C974481}" srcId="{32A43072-5516-4CD6-826F-8B366C426D97}" destId="{F86F7F29-955B-4868-8BF4-C413130E9D3A}" srcOrd="0" destOrd="0" parTransId="{F0C57997-BADA-4E44-9B26-676EC32E5AD2}" sibTransId="{4AFAF610-6A19-44DB-A266-F3EB0D2AF848}"/>
    <dgm:cxn modelId="{044AD162-5B7C-4327-A62E-67C8F93473DA}" type="presOf" srcId="{0846DDFA-9A12-4EC3-B1EF-7269D1CF6506}" destId="{61591577-0E2A-4DF6-A7F0-EBFF39927233}" srcOrd="0" destOrd="0" presId="urn:microsoft.com/office/officeart/2005/8/layout/hierarchy6"/>
    <dgm:cxn modelId="{6D6E0DD6-627D-42FD-B021-BB66419D5AD9}" type="presParOf" srcId="{B3B0C4F1-8DB9-437E-A70C-94ADE5FE8EB0}" destId="{3C526FB3-3CA0-43FB-BF58-7EA24248461E}" srcOrd="0" destOrd="0" presId="urn:microsoft.com/office/officeart/2005/8/layout/hierarchy6"/>
    <dgm:cxn modelId="{5741067C-75E2-4F82-85C1-251821CBA1C4}" type="presParOf" srcId="{3C526FB3-3CA0-43FB-BF58-7EA24248461E}" destId="{C84ECBE2-FC78-443B-BE56-01CBFD0CDADF}" srcOrd="0" destOrd="0" presId="urn:microsoft.com/office/officeart/2005/8/layout/hierarchy6"/>
    <dgm:cxn modelId="{F26CD3B2-D18F-4070-BD3D-E1DDDF654AC5}" type="presParOf" srcId="{C84ECBE2-FC78-443B-BE56-01CBFD0CDADF}" destId="{49AA7547-41AF-430C-9D5B-721E7A7D3407}" srcOrd="0" destOrd="0" presId="urn:microsoft.com/office/officeart/2005/8/layout/hierarchy6"/>
    <dgm:cxn modelId="{2D257BD7-0D12-4CE6-A56A-5EF66BA8B7BA}" type="presParOf" srcId="{49AA7547-41AF-430C-9D5B-721E7A7D3407}" destId="{E3558BB3-0159-43F2-B553-5545EF13A56A}" srcOrd="0" destOrd="0" presId="urn:microsoft.com/office/officeart/2005/8/layout/hierarchy6"/>
    <dgm:cxn modelId="{6CF7CCE3-C0E5-47BE-BE48-DC41B92AA42E}" type="presParOf" srcId="{49AA7547-41AF-430C-9D5B-721E7A7D3407}" destId="{C186AA67-D875-4902-94A1-398C0E8202AB}" srcOrd="1" destOrd="0" presId="urn:microsoft.com/office/officeart/2005/8/layout/hierarchy6"/>
    <dgm:cxn modelId="{8E48C9D6-8CB4-4724-AAA7-599EF559C7FF}" type="presParOf" srcId="{C186AA67-D875-4902-94A1-398C0E8202AB}" destId="{844EB866-FC97-4DB5-AAF0-21ED8C468B82}" srcOrd="0" destOrd="0" presId="urn:microsoft.com/office/officeart/2005/8/layout/hierarchy6"/>
    <dgm:cxn modelId="{6171BAD5-B5E0-43B6-88C7-7E411796ACFA}" type="presParOf" srcId="{C186AA67-D875-4902-94A1-398C0E8202AB}" destId="{E7018320-3DF2-4FC1-936D-5FC4C2F7B0C6}" srcOrd="1" destOrd="0" presId="urn:microsoft.com/office/officeart/2005/8/layout/hierarchy6"/>
    <dgm:cxn modelId="{6ADB2DAD-A32E-46A5-A567-4FC301AA7320}" type="presParOf" srcId="{E7018320-3DF2-4FC1-936D-5FC4C2F7B0C6}" destId="{8DFADED1-F1F3-430D-BE05-2E5D1B38C141}" srcOrd="0" destOrd="0" presId="urn:microsoft.com/office/officeart/2005/8/layout/hierarchy6"/>
    <dgm:cxn modelId="{65ED5134-4ED2-42CC-BDBC-165DA1291F11}" type="presParOf" srcId="{E7018320-3DF2-4FC1-936D-5FC4C2F7B0C6}" destId="{14565F68-8D48-4DBB-BA96-3BF93E207500}" srcOrd="1" destOrd="0" presId="urn:microsoft.com/office/officeart/2005/8/layout/hierarchy6"/>
    <dgm:cxn modelId="{68BF9D2E-8E5D-466D-B57F-BE04BCC9FA2D}" type="presParOf" srcId="{14565F68-8D48-4DBB-BA96-3BF93E207500}" destId="{A100B9DF-2112-48C3-A703-FF0FAC83E0A8}" srcOrd="0" destOrd="0" presId="urn:microsoft.com/office/officeart/2005/8/layout/hierarchy6"/>
    <dgm:cxn modelId="{9DF850E6-D1C6-405D-B6C6-1E7AFAC73CCF}" type="presParOf" srcId="{14565F68-8D48-4DBB-BA96-3BF93E207500}" destId="{353E8297-5DB7-4610-852E-F55BB0FCEA76}" srcOrd="1" destOrd="0" presId="urn:microsoft.com/office/officeart/2005/8/layout/hierarchy6"/>
    <dgm:cxn modelId="{DA2183AE-5E7C-4ED3-8B99-372956073DD3}" type="presParOf" srcId="{353E8297-5DB7-4610-852E-F55BB0FCEA76}" destId="{2A370556-A357-4B3A-8CCF-1571616E180A}" srcOrd="0" destOrd="0" presId="urn:microsoft.com/office/officeart/2005/8/layout/hierarchy6"/>
    <dgm:cxn modelId="{C2A0DD51-FFA2-4967-B4A7-6C11133628B2}" type="presParOf" srcId="{353E8297-5DB7-4610-852E-F55BB0FCEA76}" destId="{33512AAF-0BF9-463B-AAD1-47C73EE4A864}" srcOrd="1" destOrd="0" presId="urn:microsoft.com/office/officeart/2005/8/layout/hierarchy6"/>
    <dgm:cxn modelId="{850A2C5A-CCBF-4446-9C4F-3ABAED11A22A}" type="presParOf" srcId="{C186AA67-D875-4902-94A1-398C0E8202AB}" destId="{93695502-B969-4CC4-A751-9E0B9A8DE0A3}" srcOrd="2" destOrd="0" presId="urn:microsoft.com/office/officeart/2005/8/layout/hierarchy6"/>
    <dgm:cxn modelId="{A51058A5-BECE-440B-9B34-DC88C1E6BA6A}" type="presParOf" srcId="{C186AA67-D875-4902-94A1-398C0E8202AB}" destId="{D2D55949-524E-4147-AB91-F6838593EA66}" srcOrd="3" destOrd="0" presId="urn:microsoft.com/office/officeart/2005/8/layout/hierarchy6"/>
    <dgm:cxn modelId="{F192D585-A828-4E36-BB10-D33E44660839}" type="presParOf" srcId="{D2D55949-524E-4147-AB91-F6838593EA66}" destId="{4306CD2D-C8F6-440C-8548-FBE224755789}" srcOrd="0" destOrd="0" presId="urn:microsoft.com/office/officeart/2005/8/layout/hierarchy6"/>
    <dgm:cxn modelId="{B035FC1C-B52B-4EAB-9147-B529699A726A}" type="presParOf" srcId="{D2D55949-524E-4147-AB91-F6838593EA66}" destId="{F92ABE8E-FBC2-417E-B61F-A8AEDC1F498C}" srcOrd="1" destOrd="0" presId="urn:microsoft.com/office/officeart/2005/8/layout/hierarchy6"/>
    <dgm:cxn modelId="{D52CE069-5816-49FB-90EA-E0E668D612C3}" type="presParOf" srcId="{F92ABE8E-FBC2-417E-B61F-A8AEDC1F498C}" destId="{235E2481-B0D6-46EF-8B86-5BB66F6B626F}" srcOrd="0" destOrd="0" presId="urn:microsoft.com/office/officeart/2005/8/layout/hierarchy6"/>
    <dgm:cxn modelId="{82682E71-9D1B-4153-8ED4-56CB882024C4}" type="presParOf" srcId="{F92ABE8E-FBC2-417E-B61F-A8AEDC1F498C}" destId="{E0ED486B-4F4C-478C-927D-62D47CB72838}" srcOrd="1" destOrd="0" presId="urn:microsoft.com/office/officeart/2005/8/layout/hierarchy6"/>
    <dgm:cxn modelId="{FA8C3297-082A-4F6C-B310-4C67ADE7852F}" type="presParOf" srcId="{E0ED486B-4F4C-478C-927D-62D47CB72838}" destId="{61591577-0E2A-4DF6-A7F0-EBFF39927233}" srcOrd="0" destOrd="0" presId="urn:microsoft.com/office/officeart/2005/8/layout/hierarchy6"/>
    <dgm:cxn modelId="{570147C3-529C-4262-BDF5-AB31F3296727}" type="presParOf" srcId="{E0ED486B-4F4C-478C-927D-62D47CB72838}" destId="{5D97B600-0C6E-4D9B-AA44-C6E7AD326CE8}" srcOrd="1" destOrd="0" presId="urn:microsoft.com/office/officeart/2005/8/layout/hierarchy6"/>
    <dgm:cxn modelId="{A8E8D28D-40A1-4ED1-AF1A-75DD398F2155}" type="presParOf" srcId="{C186AA67-D875-4902-94A1-398C0E8202AB}" destId="{E8BF2D92-7477-4126-B4BE-C43C1AB4E8BB}" srcOrd="4" destOrd="0" presId="urn:microsoft.com/office/officeart/2005/8/layout/hierarchy6"/>
    <dgm:cxn modelId="{682C76AC-75A5-4A2D-A1BD-3C9D1772C468}" type="presParOf" srcId="{C186AA67-D875-4902-94A1-398C0E8202AB}" destId="{44E04067-4DC9-4647-97A5-30DCF82C361F}" srcOrd="5" destOrd="0" presId="urn:microsoft.com/office/officeart/2005/8/layout/hierarchy6"/>
    <dgm:cxn modelId="{E3C076E3-7E8D-4EB8-B217-6745CD2F89B6}" type="presParOf" srcId="{44E04067-4DC9-4647-97A5-30DCF82C361F}" destId="{601CDA85-2C45-475F-8BA0-916F900D5A7F}" srcOrd="0" destOrd="0" presId="urn:microsoft.com/office/officeart/2005/8/layout/hierarchy6"/>
    <dgm:cxn modelId="{E49120CE-3931-42EC-96DA-E8C2450D0EA1}" type="presParOf" srcId="{44E04067-4DC9-4647-97A5-30DCF82C361F}" destId="{05BBC5B9-8CD2-4E03-BAE0-5CEEBC1F2E55}" srcOrd="1" destOrd="0" presId="urn:microsoft.com/office/officeart/2005/8/layout/hierarchy6"/>
    <dgm:cxn modelId="{A91490B8-AD92-474F-AFF8-34AFCC3CF69C}" type="presParOf" srcId="{05BBC5B9-8CD2-4E03-BAE0-5CEEBC1F2E55}" destId="{5A12D643-4E1A-4CF1-A0AE-CA6781E2CD9F}" srcOrd="0" destOrd="0" presId="urn:microsoft.com/office/officeart/2005/8/layout/hierarchy6"/>
    <dgm:cxn modelId="{53AE9B20-4F16-42E5-B0B6-C01FB8DE24E4}" type="presParOf" srcId="{05BBC5B9-8CD2-4E03-BAE0-5CEEBC1F2E55}" destId="{595F3C6A-76A1-4112-92FD-04E0ADA56413}" srcOrd="1" destOrd="0" presId="urn:microsoft.com/office/officeart/2005/8/layout/hierarchy6"/>
    <dgm:cxn modelId="{A8411138-726F-4376-8B8F-3E9652B632D5}" type="presParOf" srcId="{595F3C6A-76A1-4112-92FD-04E0ADA56413}" destId="{F7F334F0-7794-4040-9758-09CF1FE12318}" srcOrd="0" destOrd="0" presId="urn:microsoft.com/office/officeart/2005/8/layout/hierarchy6"/>
    <dgm:cxn modelId="{2274F5B7-23D7-41BF-8F5E-CF21F376E799}" type="presParOf" srcId="{595F3C6A-76A1-4112-92FD-04E0ADA56413}" destId="{6698E25A-47B8-446C-8ADB-97CAC29D5A43}" srcOrd="1" destOrd="0" presId="urn:microsoft.com/office/officeart/2005/8/layout/hierarchy6"/>
    <dgm:cxn modelId="{E12E1F10-A35A-4687-9D57-506460C8D7FF}" type="presParOf" srcId="{B3B0C4F1-8DB9-437E-A70C-94ADE5FE8EB0}" destId="{BAEDBBE5-1722-4CA0-B838-04322332F39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58BB3-0159-43F2-B553-5545EF13A56A}">
      <dsp:nvSpPr>
        <dsp:cNvPr id="0" name=""/>
        <dsp:cNvSpPr/>
      </dsp:nvSpPr>
      <dsp:spPr>
        <a:xfrm>
          <a:off x="4123143" y="0"/>
          <a:ext cx="2192074" cy="936050"/>
        </a:xfrm>
        <a:prstGeom prst="roundRect">
          <a:avLst>
            <a:gd name="adj" fmla="val 10000"/>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主持人：高墨涵</a:t>
          </a:r>
          <a:endParaRPr lang="zh-CN" altLang="en-US" sz="1600" kern="1200" dirty="0">
            <a:latin typeface="微软雅黑" pitchFamily="34" charset="-122"/>
            <a:ea typeface="微软雅黑" pitchFamily="34" charset="-122"/>
          </a:endParaRPr>
        </a:p>
      </dsp:txBody>
      <dsp:txXfrm>
        <a:off x="4150559" y="27416"/>
        <a:ext cx="2137242" cy="881218"/>
      </dsp:txXfrm>
    </dsp:sp>
    <dsp:sp modelId="{844EB866-FC97-4DB5-AAF0-21ED8C468B82}">
      <dsp:nvSpPr>
        <dsp:cNvPr id="0" name=""/>
        <dsp:cNvSpPr/>
      </dsp:nvSpPr>
      <dsp:spPr>
        <a:xfrm>
          <a:off x="2759234" y="936050"/>
          <a:ext cx="2459946" cy="621782"/>
        </a:xfrm>
        <a:custGeom>
          <a:avLst/>
          <a:gdLst/>
          <a:ahLst/>
          <a:cxnLst/>
          <a:rect l="0" t="0" r="0" b="0"/>
          <a:pathLst>
            <a:path>
              <a:moveTo>
                <a:pt x="2459946" y="0"/>
              </a:moveTo>
              <a:lnTo>
                <a:pt x="2459946" y="310891"/>
              </a:lnTo>
              <a:lnTo>
                <a:pt x="0" y="310891"/>
              </a:lnTo>
              <a:lnTo>
                <a:pt x="0" y="621782"/>
              </a:lnTo>
            </a:path>
          </a:pathLst>
        </a:custGeom>
        <a:noFill/>
        <a:ln w="9525" cap="flat" cmpd="sng" algn="ctr">
          <a:solidFill>
            <a:schemeClr val="accent1">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DFADED1-F1F3-430D-BE05-2E5D1B38C141}">
      <dsp:nvSpPr>
        <dsp:cNvPr id="0" name=""/>
        <dsp:cNvSpPr/>
      </dsp:nvSpPr>
      <dsp:spPr>
        <a:xfrm>
          <a:off x="1841549" y="1557833"/>
          <a:ext cx="1835370" cy="1223580"/>
        </a:xfrm>
        <a:prstGeom prst="roundRect">
          <a:avLst>
            <a:gd name="adj" fmla="val 10000"/>
          </a:avLst>
        </a:prstGeom>
        <a:gradFill rotWithShape="0">
          <a:gsLst>
            <a:gs pos="0">
              <a:schemeClr val="accent1">
                <a:tint val="99000"/>
                <a:hueOff val="0"/>
                <a:satOff val="0"/>
                <a:lumOff val="0"/>
                <a:alphaOff val="0"/>
                <a:shade val="51000"/>
                <a:satMod val="130000"/>
              </a:schemeClr>
            </a:gs>
            <a:gs pos="80000">
              <a:schemeClr val="accent1">
                <a:tint val="99000"/>
                <a:hueOff val="0"/>
                <a:satOff val="0"/>
                <a:lumOff val="0"/>
                <a:alphaOff val="0"/>
                <a:shade val="93000"/>
                <a:satMod val="130000"/>
              </a:schemeClr>
            </a:gs>
            <a:gs pos="100000">
              <a:schemeClr val="accent1">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查阅文献</a:t>
          </a:r>
          <a:endParaRPr lang="zh-CN" altLang="en-US" sz="1600" kern="1200" dirty="0">
            <a:latin typeface="微软雅黑" pitchFamily="34" charset="-122"/>
            <a:ea typeface="微软雅黑" pitchFamily="34" charset="-122"/>
          </a:endParaRPr>
        </a:p>
      </dsp:txBody>
      <dsp:txXfrm>
        <a:off x="1877386" y="1593670"/>
        <a:ext cx="1763696" cy="1151906"/>
      </dsp:txXfrm>
    </dsp:sp>
    <dsp:sp modelId="{A100B9DF-2112-48C3-A703-FF0FAC83E0A8}">
      <dsp:nvSpPr>
        <dsp:cNvPr id="0" name=""/>
        <dsp:cNvSpPr/>
      </dsp:nvSpPr>
      <dsp:spPr>
        <a:xfrm>
          <a:off x="2694922" y="2781413"/>
          <a:ext cx="91440" cy="429953"/>
        </a:xfrm>
        <a:custGeom>
          <a:avLst/>
          <a:gdLst/>
          <a:ahLst/>
          <a:cxnLst/>
          <a:rect l="0" t="0" r="0" b="0"/>
          <a:pathLst>
            <a:path>
              <a:moveTo>
                <a:pt x="64312" y="0"/>
              </a:moveTo>
              <a:lnTo>
                <a:pt x="64312" y="214976"/>
              </a:lnTo>
              <a:lnTo>
                <a:pt x="45720" y="214976"/>
              </a:lnTo>
              <a:lnTo>
                <a:pt x="45720" y="429953"/>
              </a:lnTo>
            </a:path>
          </a:pathLst>
        </a:custGeom>
        <a:noFill/>
        <a:ln w="9525" cap="flat" cmpd="sng" algn="ctr">
          <a:solidFill>
            <a:schemeClr val="accent1">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370556-A357-4B3A-8CCF-1571616E180A}">
      <dsp:nvSpPr>
        <dsp:cNvPr id="0" name=""/>
        <dsp:cNvSpPr/>
      </dsp:nvSpPr>
      <dsp:spPr>
        <a:xfrm>
          <a:off x="1848734" y="3211367"/>
          <a:ext cx="1783814" cy="1223580"/>
        </a:xfrm>
        <a:prstGeom prst="roundRect">
          <a:avLst>
            <a:gd name="adj" fmla="val 10000"/>
          </a:avLst>
        </a:prstGeom>
        <a:gradFill rotWithShape="0">
          <a:gsLst>
            <a:gs pos="0">
              <a:schemeClr val="accent1">
                <a:tint val="80000"/>
                <a:hueOff val="0"/>
                <a:satOff val="0"/>
                <a:lumOff val="0"/>
                <a:alphaOff val="0"/>
                <a:shade val="51000"/>
                <a:satMod val="130000"/>
              </a:schemeClr>
            </a:gs>
            <a:gs pos="80000">
              <a:schemeClr val="accent1">
                <a:tint val="80000"/>
                <a:hueOff val="0"/>
                <a:satOff val="0"/>
                <a:lumOff val="0"/>
                <a:alphaOff val="0"/>
                <a:shade val="93000"/>
                <a:satMod val="130000"/>
              </a:schemeClr>
            </a:gs>
            <a:gs pos="100000">
              <a:schemeClr val="accent1">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高墨涵、</a:t>
          </a:r>
          <a:r>
            <a:rPr lang="zh-CN" sz="1600" kern="1200" dirty="0" smtClean="0">
              <a:latin typeface="微软雅黑" pitchFamily="34" charset="-122"/>
              <a:ea typeface="微软雅黑" pitchFamily="34" charset="-122"/>
            </a:rPr>
            <a:t>沈祎悠</a:t>
          </a:r>
          <a:endParaRPr lang="en-US" altLang="zh-CN" sz="1600" kern="1200" dirty="0">
            <a:latin typeface="微软雅黑" pitchFamily="34" charset="-122"/>
            <a:ea typeface="微软雅黑" pitchFamily="34" charset="-122"/>
          </a:endParaRPr>
        </a:p>
      </dsp:txBody>
      <dsp:txXfrm>
        <a:off x="1884571" y="3247204"/>
        <a:ext cx="1712140" cy="1151906"/>
      </dsp:txXfrm>
    </dsp:sp>
    <dsp:sp modelId="{93695502-B969-4CC4-A751-9E0B9A8DE0A3}">
      <dsp:nvSpPr>
        <dsp:cNvPr id="0" name=""/>
        <dsp:cNvSpPr/>
      </dsp:nvSpPr>
      <dsp:spPr>
        <a:xfrm>
          <a:off x="5159567" y="936050"/>
          <a:ext cx="91440" cy="627092"/>
        </a:xfrm>
        <a:custGeom>
          <a:avLst/>
          <a:gdLst/>
          <a:ahLst/>
          <a:cxnLst/>
          <a:rect l="0" t="0" r="0" b="0"/>
          <a:pathLst>
            <a:path>
              <a:moveTo>
                <a:pt x="59613" y="0"/>
              </a:moveTo>
              <a:lnTo>
                <a:pt x="59613" y="313546"/>
              </a:lnTo>
              <a:lnTo>
                <a:pt x="45720" y="313546"/>
              </a:lnTo>
              <a:lnTo>
                <a:pt x="45720" y="627092"/>
              </a:lnTo>
            </a:path>
          </a:pathLst>
        </a:custGeom>
        <a:noFill/>
        <a:ln w="9525" cap="flat" cmpd="sng" algn="ctr">
          <a:solidFill>
            <a:schemeClr val="accent1">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306CD2D-C8F6-440C-8548-FBE224755789}">
      <dsp:nvSpPr>
        <dsp:cNvPr id="0" name=""/>
        <dsp:cNvSpPr/>
      </dsp:nvSpPr>
      <dsp:spPr>
        <a:xfrm>
          <a:off x="4287602" y="1563143"/>
          <a:ext cx="1835370" cy="1223580"/>
        </a:xfrm>
        <a:prstGeom prst="roundRect">
          <a:avLst>
            <a:gd name="adj" fmla="val 10000"/>
          </a:avLst>
        </a:prstGeom>
        <a:gradFill rotWithShape="0">
          <a:gsLst>
            <a:gs pos="0">
              <a:schemeClr val="accent1">
                <a:tint val="99000"/>
                <a:hueOff val="0"/>
                <a:satOff val="0"/>
                <a:lumOff val="0"/>
                <a:alphaOff val="0"/>
                <a:shade val="51000"/>
                <a:satMod val="130000"/>
              </a:schemeClr>
            </a:gs>
            <a:gs pos="80000">
              <a:schemeClr val="accent1">
                <a:tint val="99000"/>
                <a:hueOff val="0"/>
                <a:satOff val="0"/>
                <a:lumOff val="0"/>
                <a:alphaOff val="0"/>
                <a:shade val="93000"/>
                <a:satMod val="130000"/>
              </a:schemeClr>
            </a:gs>
            <a:gs pos="100000">
              <a:schemeClr val="accent1">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数据分析</a:t>
          </a:r>
          <a:endParaRPr lang="zh-CN" altLang="en-US" sz="1600" kern="1200" dirty="0">
            <a:latin typeface="微软雅黑" pitchFamily="34" charset="-122"/>
            <a:ea typeface="微软雅黑" pitchFamily="34" charset="-122"/>
          </a:endParaRPr>
        </a:p>
      </dsp:txBody>
      <dsp:txXfrm>
        <a:off x="4323439" y="1598980"/>
        <a:ext cx="1763696" cy="1151906"/>
      </dsp:txXfrm>
    </dsp:sp>
    <dsp:sp modelId="{235E2481-B0D6-46EF-8B86-5BB66F6B626F}">
      <dsp:nvSpPr>
        <dsp:cNvPr id="0" name=""/>
        <dsp:cNvSpPr/>
      </dsp:nvSpPr>
      <dsp:spPr>
        <a:xfrm>
          <a:off x="5159567" y="2786723"/>
          <a:ext cx="91440" cy="468557"/>
        </a:xfrm>
        <a:custGeom>
          <a:avLst/>
          <a:gdLst/>
          <a:ahLst/>
          <a:cxnLst/>
          <a:rect l="0" t="0" r="0" b="0"/>
          <a:pathLst>
            <a:path>
              <a:moveTo>
                <a:pt x="45720" y="0"/>
              </a:moveTo>
              <a:lnTo>
                <a:pt x="45720" y="234278"/>
              </a:lnTo>
              <a:lnTo>
                <a:pt x="83216" y="234278"/>
              </a:lnTo>
              <a:lnTo>
                <a:pt x="83216" y="468557"/>
              </a:lnTo>
            </a:path>
          </a:pathLst>
        </a:custGeom>
        <a:noFill/>
        <a:ln w="9525" cap="flat" cmpd="sng" algn="ctr">
          <a:solidFill>
            <a:schemeClr val="accent1">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1591577-0E2A-4DF6-A7F0-EBFF39927233}">
      <dsp:nvSpPr>
        <dsp:cNvPr id="0" name=""/>
        <dsp:cNvSpPr/>
      </dsp:nvSpPr>
      <dsp:spPr>
        <a:xfrm>
          <a:off x="4325098" y="3255281"/>
          <a:ext cx="1835370" cy="1223580"/>
        </a:xfrm>
        <a:prstGeom prst="roundRect">
          <a:avLst>
            <a:gd name="adj" fmla="val 10000"/>
          </a:avLst>
        </a:prstGeom>
        <a:gradFill rotWithShape="0">
          <a:gsLst>
            <a:gs pos="0">
              <a:schemeClr val="accent1">
                <a:tint val="80000"/>
                <a:hueOff val="0"/>
                <a:satOff val="0"/>
                <a:lumOff val="0"/>
                <a:alphaOff val="0"/>
                <a:shade val="51000"/>
                <a:satMod val="130000"/>
              </a:schemeClr>
            </a:gs>
            <a:gs pos="80000">
              <a:schemeClr val="accent1">
                <a:tint val="80000"/>
                <a:hueOff val="0"/>
                <a:satOff val="0"/>
                <a:lumOff val="0"/>
                <a:alphaOff val="0"/>
                <a:shade val="93000"/>
                <a:satMod val="130000"/>
              </a:schemeClr>
            </a:gs>
            <a:gs pos="100000">
              <a:schemeClr val="accent1">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高墨涵、</a:t>
          </a:r>
          <a:r>
            <a:rPr lang="zh-CN" sz="1600" kern="1200" dirty="0" smtClean="0">
              <a:latin typeface="微软雅黑" pitchFamily="34" charset="-122"/>
              <a:ea typeface="微软雅黑" pitchFamily="34" charset="-122"/>
            </a:rPr>
            <a:t>王培沣</a:t>
          </a:r>
          <a:endParaRPr lang="en-US" altLang="zh-CN" sz="1600" kern="1200" dirty="0">
            <a:latin typeface="微软雅黑" pitchFamily="34" charset="-122"/>
            <a:ea typeface="微软雅黑" pitchFamily="34" charset="-122"/>
          </a:endParaRPr>
        </a:p>
      </dsp:txBody>
      <dsp:txXfrm>
        <a:off x="4360935" y="3291118"/>
        <a:ext cx="1763696" cy="1151906"/>
      </dsp:txXfrm>
    </dsp:sp>
    <dsp:sp modelId="{E8BF2D92-7477-4126-B4BE-C43C1AB4E8BB}">
      <dsp:nvSpPr>
        <dsp:cNvPr id="0" name=""/>
        <dsp:cNvSpPr/>
      </dsp:nvSpPr>
      <dsp:spPr>
        <a:xfrm>
          <a:off x="5219180" y="936050"/>
          <a:ext cx="2734316" cy="656617"/>
        </a:xfrm>
        <a:custGeom>
          <a:avLst/>
          <a:gdLst/>
          <a:ahLst/>
          <a:cxnLst/>
          <a:rect l="0" t="0" r="0" b="0"/>
          <a:pathLst>
            <a:path>
              <a:moveTo>
                <a:pt x="0" y="0"/>
              </a:moveTo>
              <a:lnTo>
                <a:pt x="0" y="328308"/>
              </a:lnTo>
              <a:lnTo>
                <a:pt x="2734316" y="328308"/>
              </a:lnTo>
              <a:lnTo>
                <a:pt x="2734316" y="656617"/>
              </a:lnTo>
            </a:path>
          </a:pathLst>
        </a:custGeom>
        <a:noFill/>
        <a:ln w="9525" cap="flat" cmpd="sng" algn="ctr">
          <a:solidFill>
            <a:schemeClr val="accent1">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1CDA85-2C45-475F-8BA0-916F900D5A7F}">
      <dsp:nvSpPr>
        <dsp:cNvPr id="0" name=""/>
        <dsp:cNvSpPr/>
      </dsp:nvSpPr>
      <dsp:spPr>
        <a:xfrm>
          <a:off x="7035811" y="1592668"/>
          <a:ext cx="1835370" cy="1223580"/>
        </a:xfrm>
        <a:prstGeom prst="roundRect">
          <a:avLst>
            <a:gd name="adj" fmla="val 10000"/>
          </a:avLst>
        </a:prstGeom>
        <a:gradFill rotWithShape="0">
          <a:gsLst>
            <a:gs pos="0">
              <a:schemeClr val="accent1">
                <a:tint val="99000"/>
                <a:hueOff val="0"/>
                <a:satOff val="0"/>
                <a:lumOff val="0"/>
                <a:alphaOff val="0"/>
                <a:shade val="51000"/>
                <a:satMod val="130000"/>
              </a:schemeClr>
            </a:gs>
            <a:gs pos="80000">
              <a:schemeClr val="accent1">
                <a:tint val="99000"/>
                <a:hueOff val="0"/>
                <a:satOff val="0"/>
                <a:lumOff val="0"/>
                <a:alphaOff val="0"/>
                <a:shade val="93000"/>
                <a:satMod val="130000"/>
              </a:schemeClr>
            </a:gs>
            <a:gs pos="100000">
              <a:schemeClr val="accent1">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撰写报告</a:t>
          </a:r>
          <a:endParaRPr lang="zh-CN" altLang="en-US" sz="1600" kern="1200" dirty="0">
            <a:latin typeface="微软雅黑" pitchFamily="34" charset="-122"/>
            <a:ea typeface="微软雅黑" pitchFamily="34" charset="-122"/>
          </a:endParaRPr>
        </a:p>
      </dsp:txBody>
      <dsp:txXfrm>
        <a:off x="7071648" y="1628505"/>
        <a:ext cx="1763696" cy="1151906"/>
      </dsp:txXfrm>
    </dsp:sp>
    <dsp:sp modelId="{5A12D643-4E1A-4CF1-A0AE-CA6781E2CD9F}">
      <dsp:nvSpPr>
        <dsp:cNvPr id="0" name=""/>
        <dsp:cNvSpPr/>
      </dsp:nvSpPr>
      <dsp:spPr>
        <a:xfrm>
          <a:off x="7883274" y="2816248"/>
          <a:ext cx="91440" cy="426429"/>
        </a:xfrm>
        <a:custGeom>
          <a:avLst/>
          <a:gdLst/>
          <a:ahLst/>
          <a:cxnLst/>
          <a:rect l="0" t="0" r="0" b="0"/>
          <a:pathLst>
            <a:path>
              <a:moveTo>
                <a:pt x="70222" y="0"/>
              </a:moveTo>
              <a:lnTo>
                <a:pt x="70222" y="213214"/>
              </a:lnTo>
              <a:lnTo>
                <a:pt x="45720" y="213214"/>
              </a:lnTo>
              <a:lnTo>
                <a:pt x="45720" y="426429"/>
              </a:lnTo>
            </a:path>
          </a:pathLst>
        </a:custGeom>
        <a:noFill/>
        <a:ln w="9525" cap="flat" cmpd="sng" algn="ctr">
          <a:solidFill>
            <a:schemeClr val="accent1">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7F334F0-7794-4040-9758-09CF1FE12318}">
      <dsp:nvSpPr>
        <dsp:cNvPr id="0" name=""/>
        <dsp:cNvSpPr/>
      </dsp:nvSpPr>
      <dsp:spPr>
        <a:xfrm>
          <a:off x="7011309" y="3242678"/>
          <a:ext cx="1835370" cy="1223580"/>
        </a:xfrm>
        <a:prstGeom prst="roundRect">
          <a:avLst>
            <a:gd name="adj" fmla="val 10000"/>
          </a:avLst>
        </a:prstGeom>
        <a:gradFill rotWithShape="0">
          <a:gsLst>
            <a:gs pos="0">
              <a:schemeClr val="accent1">
                <a:tint val="80000"/>
                <a:hueOff val="0"/>
                <a:satOff val="0"/>
                <a:lumOff val="0"/>
                <a:alphaOff val="0"/>
                <a:shade val="51000"/>
                <a:satMod val="130000"/>
              </a:schemeClr>
            </a:gs>
            <a:gs pos="80000">
              <a:schemeClr val="accent1">
                <a:tint val="80000"/>
                <a:hueOff val="0"/>
                <a:satOff val="0"/>
                <a:lumOff val="0"/>
                <a:alphaOff val="0"/>
                <a:shade val="93000"/>
                <a:satMod val="130000"/>
              </a:schemeClr>
            </a:gs>
            <a:gs pos="100000">
              <a:schemeClr val="accent1">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latin typeface="微软雅黑" pitchFamily="34" charset="-122"/>
              <a:ea typeface="微软雅黑" pitchFamily="34" charset="-122"/>
            </a:rPr>
            <a:t>高墨涵、</a:t>
          </a:r>
          <a:r>
            <a:rPr lang="zh-CN" sz="1600" kern="1200" dirty="0" smtClean="0">
              <a:latin typeface="微软雅黑" pitchFamily="34" charset="-122"/>
              <a:ea typeface="微软雅黑" pitchFamily="34" charset="-122"/>
            </a:rPr>
            <a:t>沈祎悠</a:t>
          </a:r>
          <a:endParaRPr lang="en-US" altLang="zh-CN" sz="1600" kern="1200" dirty="0">
            <a:latin typeface="微软雅黑" pitchFamily="34" charset="-122"/>
            <a:ea typeface="微软雅黑" pitchFamily="34" charset="-122"/>
          </a:endParaRPr>
        </a:p>
      </dsp:txBody>
      <dsp:txXfrm>
        <a:off x="7047146" y="3278515"/>
        <a:ext cx="1763696" cy="115190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BCB5CCC-2AF4-4750-940C-1D9BFD50EE4A}" type="datetimeFigureOut">
              <a:rPr lang="zh-CN" altLang="en-US"/>
              <a:pPr>
                <a:defRPr/>
              </a:pPr>
              <a:t>2024-10-05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6E5102C-B5D4-43E5-AF16-3760D6DF5189}" type="slidenum">
              <a:rPr lang="zh-CN" altLang="en-US"/>
              <a:pPr>
                <a:defRPr/>
              </a:pPr>
              <a:t>‹#›</a:t>
            </a:fld>
            <a:endParaRPr lang="zh-CN" altLang="en-US"/>
          </a:p>
        </p:txBody>
      </p:sp>
    </p:spTree>
    <p:extLst>
      <p:ext uri="{BB962C8B-B14F-4D97-AF65-F5344CB8AC3E}">
        <p14:creationId xmlns:p14="http://schemas.microsoft.com/office/powerpoint/2010/main" val="250170241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26E5102C-B5D4-43E5-AF16-3760D6DF5189}" type="slidenum">
              <a:rPr lang="zh-CN" altLang="en-US" smtClean="0"/>
              <a:pPr>
                <a:defRPr/>
              </a:pPr>
              <a:t>1</a:t>
            </a:fld>
            <a:endParaRPr lang="zh-CN" altLang="en-US"/>
          </a:p>
        </p:txBody>
      </p:sp>
    </p:spTree>
    <p:extLst>
      <p:ext uri="{BB962C8B-B14F-4D97-AF65-F5344CB8AC3E}">
        <p14:creationId xmlns:p14="http://schemas.microsoft.com/office/powerpoint/2010/main" val="2373553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6E5102C-B5D4-43E5-AF16-3760D6DF5189}" type="slidenum">
              <a:rPr lang="zh-CN" altLang="en-US" smtClean="0"/>
              <a:pPr>
                <a:defRPr/>
              </a:pPr>
              <a:t>2</a:t>
            </a:fld>
            <a:endParaRPr lang="zh-CN" altLang="en-US"/>
          </a:p>
        </p:txBody>
      </p:sp>
    </p:spTree>
    <p:extLst>
      <p:ext uri="{BB962C8B-B14F-4D97-AF65-F5344CB8AC3E}">
        <p14:creationId xmlns:p14="http://schemas.microsoft.com/office/powerpoint/2010/main" val="965906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6E5102C-B5D4-43E5-AF16-3760D6DF5189}" type="slidenum">
              <a:rPr lang="zh-CN" altLang="en-US" smtClean="0"/>
              <a:pPr>
                <a:defRPr/>
              </a:pPr>
              <a:t>3</a:t>
            </a:fld>
            <a:endParaRPr lang="zh-CN" altLang="en-US"/>
          </a:p>
        </p:txBody>
      </p:sp>
    </p:spTree>
    <p:extLst>
      <p:ext uri="{BB962C8B-B14F-4D97-AF65-F5344CB8AC3E}">
        <p14:creationId xmlns:p14="http://schemas.microsoft.com/office/powerpoint/2010/main" val="3925304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版权声明：</a:t>
            </a:r>
            <a:r>
              <a:rPr lang="en-US" altLang="zh-CN" dirty="0"/>
              <a:t>300</a:t>
            </a:r>
            <a:r>
              <a:rPr lang="zh-CN" altLang="en-US" dirty="0"/>
              <a:t>套精品模板商业授权，请联系</a:t>
            </a:r>
            <a:r>
              <a:rPr lang="en-US" altLang="zh-CN" dirty="0"/>
              <a:t>【</a:t>
            </a:r>
            <a:r>
              <a:rPr lang="zh-CN" altLang="en-US" dirty="0"/>
              <a:t>锐旗设计</a:t>
            </a:r>
            <a:r>
              <a:rPr lang="en-US" altLang="zh-CN" dirty="0"/>
              <a:t>】:https://9ppt.taobao.com</a:t>
            </a:r>
            <a:r>
              <a:rPr lang="zh-CN" altLang="en-US" dirty="0"/>
              <a:t>，专业</a:t>
            </a:r>
            <a:r>
              <a:rPr lang="en-US" altLang="zh-CN" dirty="0"/>
              <a:t>PPT</a:t>
            </a:r>
            <a:r>
              <a:rPr lang="zh-CN" altLang="en-US" dirty="0"/>
              <a:t>老师为你解决所有</a:t>
            </a:r>
            <a:r>
              <a:rPr lang="en-US" altLang="zh-CN" dirty="0"/>
              <a:t>PPT</a:t>
            </a:r>
            <a:r>
              <a:rPr lang="zh-CN" altLang="en-US" dirty="0"/>
              <a:t>问题！</a:t>
            </a:r>
          </a:p>
        </p:txBody>
      </p:sp>
      <p:sp>
        <p:nvSpPr>
          <p:cNvPr id="4" name="灯片编号占位符 3"/>
          <p:cNvSpPr>
            <a:spLocks noGrp="1"/>
          </p:cNvSpPr>
          <p:nvPr>
            <p:ph type="sldNum" sz="quarter" idx="10"/>
          </p:nvPr>
        </p:nvSpPr>
        <p:spPr/>
        <p:txBody>
          <a:bodyPr/>
          <a:lstStyle/>
          <a:p>
            <a:pPr>
              <a:defRPr/>
            </a:pPr>
            <a:fld id="{26E5102C-B5D4-43E5-AF16-3760D6DF5189}" type="slidenum">
              <a:rPr lang="zh-CN" altLang="en-US" smtClean="0"/>
              <a:pPr>
                <a:defRPr/>
              </a:pPr>
              <a:t>16</a:t>
            </a:fld>
            <a:endParaRPr lang="zh-CN" altLang="en-US"/>
          </a:p>
        </p:txBody>
      </p:sp>
    </p:spTree>
    <p:extLst>
      <p:ext uri="{BB962C8B-B14F-4D97-AF65-F5344CB8AC3E}">
        <p14:creationId xmlns:p14="http://schemas.microsoft.com/office/powerpoint/2010/main" val="3196563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版权声明：</a:t>
            </a:r>
            <a:r>
              <a:rPr lang="en-US" altLang="zh-CN" dirty="0"/>
              <a:t>300</a:t>
            </a:r>
            <a:r>
              <a:rPr lang="zh-CN" altLang="en-US" dirty="0"/>
              <a:t>套精品模板商业授权，请联系</a:t>
            </a:r>
            <a:r>
              <a:rPr lang="en-US" altLang="zh-CN" dirty="0"/>
              <a:t>【</a:t>
            </a:r>
            <a:r>
              <a:rPr lang="zh-CN" altLang="en-US" dirty="0"/>
              <a:t>锐旗设计</a:t>
            </a:r>
            <a:r>
              <a:rPr lang="en-US" altLang="zh-CN" dirty="0"/>
              <a:t>】:https://9ppt.taobao.com</a:t>
            </a:r>
            <a:r>
              <a:rPr lang="zh-CN" altLang="en-US" dirty="0"/>
              <a:t>，专业</a:t>
            </a:r>
            <a:r>
              <a:rPr lang="en-US" altLang="zh-CN" dirty="0"/>
              <a:t>PPT</a:t>
            </a:r>
            <a:r>
              <a:rPr lang="zh-CN" altLang="en-US" dirty="0"/>
              <a:t>老师为你解决所有</a:t>
            </a:r>
            <a:r>
              <a:rPr lang="en-US" altLang="zh-CN" dirty="0"/>
              <a:t>PPT</a:t>
            </a:r>
            <a:r>
              <a:rPr lang="zh-CN" altLang="en-US" dirty="0"/>
              <a:t>问题！</a:t>
            </a:r>
          </a:p>
        </p:txBody>
      </p:sp>
      <p:sp>
        <p:nvSpPr>
          <p:cNvPr id="4" name="灯片编号占位符 3"/>
          <p:cNvSpPr>
            <a:spLocks noGrp="1"/>
          </p:cNvSpPr>
          <p:nvPr>
            <p:ph type="sldNum" sz="quarter" idx="10"/>
          </p:nvPr>
        </p:nvSpPr>
        <p:spPr/>
        <p:txBody>
          <a:bodyPr/>
          <a:lstStyle/>
          <a:p>
            <a:pPr>
              <a:defRPr/>
            </a:pPr>
            <a:fld id="{26E5102C-B5D4-43E5-AF16-3760D6DF5189}" type="slidenum">
              <a:rPr lang="zh-CN" altLang="en-US" smtClean="0"/>
              <a:pPr>
                <a:defRPr/>
              </a:pPr>
              <a:t>21</a:t>
            </a:fld>
            <a:endParaRPr lang="zh-CN" altLang="en-US"/>
          </a:p>
        </p:txBody>
      </p:sp>
    </p:spTree>
    <p:extLst>
      <p:ext uri="{BB962C8B-B14F-4D97-AF65-F5344CB8AC3E}">
        <p14:creationId xmlns:p14="http://schemas.microsoft.com/office/powerpoint/2010/main" val="1163752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p:txBody>
          <a:bodyPr/>
          <a:lstStyle>
            <a:lvl1pPr>
              <a:defRPr/>
            </a:lvl1pPr>
          </a:lstStyle>
          <a:p>
            <a:pPr>
              <a:defRPr/>
            </a:pPr>
            <a:fld id="{3F0AC5B2-5A6A-46FC-B157-B7B29CBF0B6C}" type="datetime1">
              <a:rPr lang="zh-CN" altLang="en-US" smtClean="0"/>
              <a:pPr>
                <a:defRPr/>
              </a:pPr>
              <a:t>2024-10-05</a:t>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6" name="灯片编号占位符 5"/>
          <p:cNvSpPr>
            <a:spLocks noGrp="1" noChangeArrowheads="1"/>
          </p:cNvSpPr>
          <p:nvPr>
            <p:ph type="sldNum" sz="quarter" idx="12"/>
          </p:nvPr>
        </p:nvSpPr>
        <p:spPr/>
        <p:txBody>
          <a:bodyPr/>
          <a:lstStyle>
            <a:lvl1pPr>
              <a:defRPr/>
            </a:lvl1pPr>
          </a:lstStyle>
          <a:p>
            <a:pPr>
              <a:defRPr/>
            </a:pPr>
            <a:fld id="{36453FEE-A315-4C3A-A34C-E769B602E56D}"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p:txBody>
          <a:bodyPr/>
          <a:lstStyle>
            <a:lvl1pPr>
              <a:defRPr/>
            </a:lvl1pPr>
          </a:lstStyle>
          <a:p>
            <a:pPr>
              <a:defRPr/>
            </a:pPr>
            <a:fld id="{672729BB-94CC-47DC-BD34-8F855F2CFE61}" type="datetime1">
              <a:rPr lang="zh-CN" altLang="en-US" smtClean="0"/>
              <a:pPr>
                <a:defRPr/>
              </a:pPr>
              <a:t>2024-10-05</a:t>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6" name="灯片编号占位符 5"/>
          <p:cNvSpPr>
            <a:spLocks noGrp="1" noChangeArrowheads="1"/>
          </p:cNvSpPr>
          <p:nvPr>
            <p:ph type="sldNum" sz="quarter" idx="12"/>
          </p:nvPr>
        </p:nvSpPr>
        <p:spPr/>
        <p:txBody>
          <a:bodyPr/>
          <a:lstStyle>
            <a:lvl1pPr>
              <a:defRPr/>
            </a:lvl1pPr>
          </a:lstStyle>
          <a:p>
            <a:pPr>
              <a:defRPr/>
            </a:pPr>
            <a:fld id="{88B8618D-FDE6-4A7E-96BE-305A14330605}"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p:txBody>
          <a:bodyPr/>
          <a:lstStyle>
            <a:lvl1pPr>
              <a:defRPr/>
            </a:lvl1pPr>
          </a:lstStyle>
          <a:p>
            <a:pPr>
              <a:defRPr/>
            </a:pPr>
            <a:fld id="{D5AA66BF-96A3-454A-98E1-A5284BFB3DCD}" type="datetime1">
              <a:rPr lang="zh-CN" altLang="en-US" smtClean="0"/>
              <a:pPr>
                <a:defRPr/>
              </a:pPr>
              <a:t>2024-10-05</a:t>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6" name="灯片编号占位符 5"/>
          <p:cNvSpPr>
            <a:spLocks noGrp="1" noChangeArrowheads="1"/>
          </p:cNvSpPr>
          <p:nvPr>
            <p:ph type="sldNum" sz="quarter" idx="12"/>
          </p:nvPr>
        </p:nvSpPr>
        <p:spPr/>
        <p:txBody>
          <a:bodyPr/>
          <a:lstStyle>
            <a:lvl1pPr>
              <a:defRPr/>
            </a:lvl1pPr>
          </a:lstStyle>
          <a:p>
            <a:pPr>
              <a:defRPr/>
            </a:pPr>
            <a:fld id="{FC345842-DE51-45A1-8AE9-F5019D2F46CB}"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p:txBody>
          <a:bodyPr/>
          <a:lstStyle>
            <a:lvl1pPr>
              <a:defRPr/>
            </a:lvl1pPr>
          </a:lstStyle>
          <a:p>
            <a:pPr>
              <a:defRPr/>
            </a:pPr>
            <a:fld id="{78099ECD-B093-4F71-8AD8-1D688786247D}" type="datetime1">
              <a:rPr lang="zh-CN" altLang="en-US" smtClean="0"/>
              <a:pPr>
                <a:defRPr/>
              </a:pPr>
              <a:t>2024-10-05</a:t>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6" name="灯片编号占位符 5"/>
          <p:cNvSpPr>
            <a:spLocks noGrp="1" noChangeArrowheads="1"/>
          </p:cNvSpPr>
          <p:nvPr>
            <p:ph type="sldNum" sz="quarter" idx="12"/>
          </p:nvPr>
        </p:nvSpPr>
        <p:spPr/>
        <p:txBody>
          <a:bodyPr/>
          <a:lstStyle>
            <a:lvl1pPr>
              <a:defRPr/>
            </a:lvl1pPr>
          </a:lstStyle>
          <a:p>
            <a:pPr>
              <a:defRPr/>
            </a:pPr>
            <a:fld id="{570A55DB-F8BB-4C76-AEB3-5F2C7011E923}"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noChangeArrowheads="1"/>
          </p:cNvSpPr>
          <p:nvPr>
            <p:ph type="dt" sz="half" idx="10"/>
          </p:nvPr>
        </p:nvSpPr>
        <p:spPr/>
        <p:txBody>
          <a:bodyPr/>
          <a:lstStyle>
            <a:lvl1pPr>
              <a:defRPr/>
            </a:lvl1pPr>
          </a:lstStyle>
          <a:p>
            <a:pPr>
              <a:defRPr/>
            </a:pPr>
            <a:fld id="{6D3B61DB-47E3-4C44-B150-96676FC047E0}" type="datetime1">
              <a:rPr lang="zh-CN" altLang="en-US" smtClean="0"/>
              <a:pPr>
                <a:defRPr/>
              </a:pPr>
              <a:t>2024-10-05</a:t>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6" name="灯片编号占位符 5"/>
          <p:cNvSpPr>
            <a:spLocks noGrp="1" noChangeArrowheads="1"/>
          </p:cNvSpPr>
          <p:nvPr>
            <p:ph type="sldNum" sz="quarter" idx="12"/>
          </p:nvPr>
        </p:nvSpPr>
        <p:spPr/>
        <p:txBody>
          <a:bodyPr/>
          <a:lstStyle>
            <a:lvl1pPr>
              <a:defRPr/>
            </a:lvl1pPr>
          </a:lstStyle>
          <a:p>
            <a:pPr>
              <a:defRPr/>
            </a:pPr>
            <a:fld id="{28C6215D-B9D9-499B-A1AF-F3895A48A134}"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p:txBody>
          <a:bodyPr/>
          <a:lstStyle>
            <a:lvl1pPr>
              <a:defRPr/>
            </a:lvl1pPr>
          </a:lstStyle>
          <a:p>
            <a:pPr>
              <a:defRPr/>
            </a:pPr>
            <a:fld id="{7A1F2252-6F64-4A88-971B-630B8B8E6FEF}" type="datetime1">
              <a:rPr lang="zh-CN" altLang="en-US" smtClean="0"/>
              <a:pPr>
                <a:defRPr/>
              </a:pPr>
              <a:t>2024-10-05</a:t>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7" name="灯片编号占位符 5"/>
          <p:cNvSpPr>
            <a:spLocks noGrp="1" noChangeArrowheads="1"/>
          </p:cNvSpPr>
          <p:nvPr>
            <p:ph type="sldNum" sz="quarter" idx="12"/>
          </p:nvPr>
        </p:nvSpPr>
        <p:spPr/>
        <p:txBody>
          <a:bodyPr/>
          <a:lstStyle>
            <a:lvl1pPr>
              <a:defRPr/>
            </a:lvl1pPr>
          </a:lstStyle>
          <a:p>
            <a:pPr>
              <a:defRPr/>
            </a:pPr>
            <a:fld id="{6E61474B-729F-451A-987B-A75AFDC0966F}"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p:txBody>
          <a:bodyPr/>
          <a:lstStyle>
            <a:lvl1pPr>
              <a:defRPr/>
            </a:lvl1pPr>
          </a:lstStyle>
          <a:p>
            <a:pPr>
              <a:defRPr/>
            </a:pPr>
            <a:fld id="{826A35E8-0CAA-4621-9051-C27C35420F36}" type="datetime1">
              <a:rPr lang="zh-CN" altLang="en-US" smtClean="0"/>
              <a:pPr>
                <a:defRPr/>
              </a:pPr>
              <a:t>2024-10-05</a:t>
            </a:fld>
            <a:endParaRPr lang="zh-CN" altLang="en-US"/>
          </a:p>
        </p:txBody>
      </p:sp>
      <p:sp>
        <p:nvSpPr>
          <p:cNvPr id="8"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9" name="灯片编号占位符 5"/>
          <p:cNvSpPr>
            <a:spLocks noGrp="1" noChangeArrowheads="1"/>
          </p:cNvSpPr>
          <p:nvPr>
            <p:ph type="sldNum" sz="quarter" idx="12"/>
          </p:nvPr>
        </p:nvSpPr>
        <p:spPr/>
        <p:txBody>
          <a:bodyPr/>
          <a:lstStyle>
            <a:lvl1pPr>
              <a:defRPr/>
            </a:lvl1pPr>
          </a:lstStyle>
          <a:p>
            <a:pPr>
              <a:defRPr/>
            </a:pPr>
            <a:fld id="{9F34499C-394C-4B8D-BC0A-F12198D9D26F}"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p:txBody>
          <a:bodyPr/>
          <a:lstStyle>
            <a:lvl1pPr>
              <a:defRPr/>
            </a:lvl1pPr>
          </a:lstStyle>
          <a:p>
            <a:pPr>
              <a:defRPr/>
            </a:pPr>
            <a:fld id="{DF76D7A6-0F65-4EB9-A5C4-B1339326D69B}" type="datetime1">
              <a:rPr lang="zh-CN" altLang="en-US" smtClean="0"/>
              <a:pPr>
                <a:defRPr/>
              </a:pPr>
              <a:t>2024-10-05</a:t>
            </a:fld>
            <a:endParaRPr lang="zh-CN" altLang="en-US"/>
          </a:p>
        </p:txBody>
      </p:sp>
      <p:sp>
        <p:nvSpPr>
          <p:cNvPr id="4"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5" name="灯片编号占位符 5"/>
          <p:cNvSpPr>
            <a:spLocks noGrp="1" noChangeArrowheads="1"/>
          </p:cNvSpPr>
          <p:nvPr>
            <p:ph type="sldNum" sz="quarter" idx="12"/>
          </p:nvPr>
        </p:nvSpPr>
        <p:spPr/>
        <p:txBody>
          <a:bodyPr/>
          <a:lstStyle>
            <a:lvl1pPr>
              <a:defRPr/>
            </a:lvl1pPr>
          </a:lstStyle>
          <a:p>
            <a:pPr>
              <a:defRPr/>
            </a:pPr>
            <a:fld id="{8147D4D9-6EEF-44B9-BC6D-8AD356EB5812}"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0B5B0494-FE5C-47BD-B0B7-79CBA62B1DEF}" type="datetime1">
              <a:rPr lang="zh-CN" altLang="en-US" smtClean="0"/>
              <a:pPr>
                <a:defRPr/>
              </a:pPr>
              <a:t>2024-10-05</a:t>
            </a:fld>
            <a:endParaRPr lang="zh-CN" altLang="en-US"/>
          </a:p>
        </p:txBody>
      </p:sp>
      <p:sp>
        <p:nvSpPr>
          <p:cNvPr id="3"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4" name="灯片编号占位符 5"/>
          <p:cNvSpPr>
            <a:spLocks noGrp="1" noChangeArrowheads="1"/>
          </p:cNvSpPr>
          <p:nvPr>
            <p:ph type="sldNum" sz="quarter" idx="12"/>
          </p:nvPr>
        </p:nvSpPr>
        <p:spPr/>
        <p:txBody>
          <a:bodyPr/>
          <a:lstStyle>
            <a:lvl1pPr>
              <a:defRPr/>
            </a:lvl1pPr>
          </a:lstStyle>
          <a:p>
            <a:pPr>
              <a:defRPr/>
            </a:pPr>
            <a:fld id="{D6C61436-0B17-4DA7-8B39-A7E33EE52C51}"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p:txBody>
          <a:bodyPr/>
          <a:lstStyle>
            <a:lvl1pPr>
              <a:defRPr/>
            </a:lvl1pPr>
          </a:lstStyle>
          <a:p>
            <a:pPr>
              <a:defRPr/>
            </a:pPr>
            <a:fld id="{80963D0B-A0CA-4238-9E58-9C0890733E1F}" type="datetime1">
              <a:rPr lang="zh-CN" altLang="en-US" smtClean="0"/>
              <a:pPr>
                <a:defRPr/>
              </a:pPr>
              <a:t>2024-10-05</a:t>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7" name="灯片编号占位符 5"/>
          <p:cNvSpPr>
            <a:spLocks noGrp="1" noChangeArrowheads="1"/>
          </p:cNvSpPr>
          <p:nvPr>
            <p:ph type="sldNum" sz="quarter" idx="12"/>
          </p:nvPr>
        </p:nvSpPr>
        <p:spPr/>
        <p:txBody>
          <a:bodyPr/>
          <a:lstStyle>
            <a:lvl1pPr>
              <a:defRPr/>
            </a:lvl1pPr>
          </a:lstStyle>
          <a:p>
            <a:pPr>
              <a:defRPr/>
            </a:pPr>
            <a:fld id="{C942DD4C-CD7C-478F-9C32-70CD24F1A572}"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p:txBody>
          <a:bodyPr/>
          <a:lstStyle>
            <a:lvl1pPr>
              <a:defRPr/>
            </a:lvl1pPr>
          </a:lstStyle>
          <a:p>
            <a:pPr>
              <a:defRPr/>
            </a:pPr>
            <a:fld id="{64E38381-FFCA-460B-9144-260A79423EBE}" type="datetime1">
              <a:rPr lang="zh-CN" altLang="en-US" smtClean="0"/>
              <a:pPr>
                <a:defRPr/>
              </a:pPr>
              <a:t>2024-10-05</a:t>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r>
              <a:rPr lang="zh-CN" altLang="en-US"/>
              <a:t>江苏海洋建筑装饰工程有限公司</a:t>
            </a:r>
          </a:p>
        </p:txBody>
      </p:sp>
      <p:sp>
        <p:nvSpPr>
          <p:cNvPr id="7" name="灯片编号占位符 5"/>
          <p:cNvSpPr>
            <a:spLocks noGrp="1" noChangeArrowheads="1"/>
          </p:cNvSpPr>
          <p:nvPr>
            <p:ph type="sldNum" sz="quarter" idx="12"/>
          </p:nvPr>
        </p:nvSpPr>
        <p:spPr/>
        <p:txBody>
          <a:bodyPr/>
          <a:lstStyle>
            <a:lvl1pPr>
              <a:defRPr/>
            </a:lvl1pPr>
          </a:lstStyle>
          <a:p>
            <a:pPr>
              <a:defRPr/>
            </a:pPr>
            <a:fld id="{2E3214CB-5F33-4D72-ACE4-C5DA30DA7396}"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B4201358-BD79-4732-8114-6FB50EA4D960}" type="datetime1">
              <a:rPr lang="zh-CN" altLang="en-US" smtClean="0"/>
              <a:pPr>
                <a:defRPr/>
              </a:pPr>
              <a:t>2024-10-05</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r>
              <a:rPr lang="zh-CN" altLang="en-US"/>
              <a:t>江苏海洋建筑装饰工程有限公司</a:t>
            </a: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CB0A8459-2DDB-47F0-AFCD-238B9C9CCB4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hf sldNum="0" hdr="0" ftr="0" dt="0"/>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5363" name="矩形 6"/>
          <p:cNvSpPr>
            <a:spLocks noChangeArrowheads="1"/>
          </p:cNvSpPr>
          <p:nvPr/>
        </p:nvSpPr>
        <p:spPr bwMode="auto">
          <a:xfrm>
            <a:off x="0" y="4908463"/>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8" name="文本框 58"/>
          <p:cNvSpPr txBox="1">
            <a:spLocks noChangeArrowheads="1"/>
          </p:cNvSpPr>
          <p:nvPr/>
        </p:nvSpPr>
        <p:spPr bwMode="auto">
          <a:xfrm>
            <a:off x="1729217" y="1197266"/>
            <a:ext cx="839181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000" b="1" dirty="0">
                <a:solidFill>
                  <a:srgbClr val="1C4885"/>
                </a:solidFill>
                <a:latin typeface="微软雅黑" panose="020B0503020204020204" pitchFamily="34" charset="-122"/>
                <a:ea typeface="微软雅黑" panose="020B0503020204020204" pitchFamily="34" charset="-122"/>
              </a:rPr>
              <a:t>旅游凝视视角下徐州旅游形象的构建</a:t>
            </a:r>
          </a:p>
        </p:txBody>
      </p:sp>
      <p:sp>
        <p:nvSpPr>
          <p:cNvPr id="15369" name="文本框 59"/>
          <p:cNvSpPr txBox="1">
            <a:spLocks noChangeArrowheads="1"/>
          </p:cNvSpPr>
          <p:nvPr/>
        </p:nvSpPr>
        <p:spPr bwMode="auto">
          <a:xfrm>
            <a:off x="350838" y="4370388"/>
            <a:ext cx="6292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eaLnBrk="1" hangingPunct="1"/>
            <a:endParaRPr lang="zh-CN" altLang="en-US" sz="1600" dirty="0">
              <a:solidFill>
                <a:srgbClr val="1C4885"/>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41806DE8-4352-432D-82E4-95E5623157BE}"/>
              </a:ext>
            </a:extLst>
          </p:cNvPr>
          <p:cNvSpPr txBox="1">
            <a:spLocks noChangeArrowheads="1"/>
          </p:cNvSpPr>
          <p:nvPr/>
        </p:nvSpPr>
        <p:spPr bwMode="auto">
          <a:xfrm>
            <a:off x="3687181" y="2459806"/>
            <a:ext cx="5193773" cy="2346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000" b="1" dirty="0" smtClean="0">
                <a:latin typeface="微软雅黑" panose="020B0503020204020204" pitchFamily="34" charset="-122"/>
                <a:ea typeface="微软雅黑" panose="020B0503020204020204" pitchFamily="34" charset="-122"/>
              </a:rPr>
              <a:t>主  持 人：</a:t>
            </a:r>
            <a:r>
              <a:rPr lang="zh-CN" altLang="en-US" sz="2000" dirty="0" smtClean="0">
                <a:latin typeface="微软雅黑" panose="020B0503020204020204" pitchFamily="34" charset="-122"/>
                <a:ea typeface="微软雅黑" panose="020B0503020204020204" pitchFamily="34" charset="-122"/>
              </a:rPr>
              <a:t>高墨涵</a:t>
            </a:r>
            <a:endParaRPr lang="en-US" altLang="zh-CN" sz="2000" dirty="0" smtClean="0">
              <a:latin typeface="微软雅黑" panose="020B0503020204020204" pitchFamily="34" charset="-122"/>
              <a:ea typeface="微软雅黑" panose="020B0503020204020204" pitchFamily="34" charset="-122"/>
            </a:endParaRPr>
          </a:p>
          <a:p>
            <a:pPr eaLnBrk="1" hangingPunct="1">
              <a:lnSpc>
                <a:spcPct val="150000"/>
              </a:lnSpc>
            </a:pPr>
            <a:r>
              <a:rPr lang="zh-CN" altLang="en-US" sz="2000" b="1" dirty="0">
                <a:latin typeface="微软雅黑" panose="020B0503020204020204" pitchFamily="34" charset="-122"/>
                <a:ea typeface="微软雅黑" panose="020B0503020204020204" pitchFamily="34" charset="-122"/>
              </a:rPr>
              <a:t>小组成员</a:t>
            </a:r>
            <a:r>
              <a:rPr lang="zh-CN" altLang="en-US" sz="2000" b="1" dirty="0" smtClean="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沈祎悠、王培沣</a:t>
            </a:r>
            <a:endParaRPr lang="en-US" altLang="zh-CN" sz="2000" dirty="0">
              <a:latin typeface="微软雅黑" panose="020B0503020204020204" pitchFamily="34" charset="-122"/>
              <a:ea typeface="微软雅黑" panose="020B0503020204020204" pitchFamily="34" charset="-122"/>
            </a:endParaRPr>
          </a:p>
          <a:p>
            <a:pPr eaLnBrk="1" hangingPunct="1">
              <a:lnSpc>
                <a:spcPct val="150000"/>
              </a:lnSpc>
            </a:pPr>
            <a:r>
              <a:rPr lang="zh-CN" altLang="en-US" sz="2000" b="1" dirty="0">
                <a:latin typeface="微软雅黑" panose="020B0503020204020204" pitchFamily="34" charset="-122"/>
                <a:ea typeface="微软雅黑" panose="020B0503020204020204" pitchFamily="34" charset="-122"/>
              </a:rPr>
              <a:t>指导老师</a:t>
            </a:r>
            <a:r>
              <a:rPr lang="zh-CN" altLang="en-US" sz="2000" b="1" dirty="0" smtClean="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韩宇、</a:t>
            </a:r>
            <a:r>
              <a:rPr lang="zh-CN" altLang="zh-CN" sz="2000" dirty="0">
                <a:latin typeface="微软雅黑" panose="020B0503020204020204" pitchFamily="34" charset="-122"/>
                <a:ea typeface="微软雅黑" panose="020B0503020204020204" pitchFamily="34" charset="-122"/>
              </a:rPr>
              <a:t>杨慧娟</a:t>
            </a:r>
            <a:endParaRPr lang="en-US" altLang="zh-CN" sz="2000" dirty="0">
              <a:latin typeface="微软雅黑" panose="020B0503020204020204" pitchFamily="34" charset="-122"/>
              <a:ea typeface="微软雅黑" panose="020B0503020204020204" pitchFamily="34" charset="-122"/>
            </a:endParaRPr>
          </a:p>
          <a:p>
            <a:pPr eaLnBrk="1" hangingPunct="1">
              <a:lnSpc>
                <a:spcPct val="150000"/>
              </a:lnSpc>
            </a:pPr>
            <a:r>
              <a:rPr lang="zh-CN" altLang="en-US" sz="2000" b="1" dirty="0" smtClean="0">
                <a:latin typeface="微软雅黑" panose="020B0503020204020204" pitchFamily="34" charset="-122"/>
                <a:ea typeface="微软雅黑" panose="020B0503020204020204" pitchFamily="34" charset="-122"/>
              </a:rPr>
              <a:t>学       校：</a:t>
            </a:r>
            <a:r>
              <a:rPr lang="zh-CN" altLang="zh-CN" sz="2000" dirty="0">
                <a:latin typeface="微软雅黑" panose="020B0503020204020204" pitchFamily="34" charset="-122"/>
                <a:ea typeface="微软雅黑" panose="020B0503020204020204" pitchFamily="34" charset="-122"/>
              </a:rPr>
              <a:t>中国矿业大学附属中学</a:t>
            </a:r>
            <a:endParaRPr lang="en-US" altLang="zh-CN" sz="2000" dirty="0">
              <a:latin typeface="微软雅黑" panose="020B0503020204020204" pitchFamily="34" charset="-122"/>
              <a:ea typeface="微软雅黑" panose="020B0503020204020204" pitchFamily="34" charset="-122"/>
            </a:endParaRPr>
          </a:p>
          <a:p>
            <a:pPr eaLnBrk="1" hangingPunct="1">
              <a:lnSpc>
                <a:spcPct val="150000"/>
              </a:lnSpc>
            </a:pP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研究方法</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4067290754"/>
              </p:ext>
            </p:extLst>
          </p:nvPr>
        </p:nvGraphicFramePr>
        <p:xfrm>
          <a:off x="50105" y="839245"/>
          <a:ext cx="12093879" cy="5799544"/>
        </p:xfrm>
        <a:graphic>
          <a:graphicData uri="http://schemas.openxmlformats.org/drawingml/2006/table">
            <a:tbl>
              <a:tblPr firstRow="1" bandRow="1">
                <a:tableStyleId>{5C22544A-7EE6-4342-B048-85BDC9FD1C3A}</a:tableStyleId>
              </a:tblPr>
              <a:tblGrid>
                <a:gridCol w="2420306">
                  <a:extLst>
                    <a:ext uri="{9D8B030D-6E8A-4147-A177-3AD203B41FA5}">
                      <a16:colId xmlns:a16="http://schemas.microsoft.com/office/drawing/2014/main" val="1608571524"/>
                    </a:ext>
                  </a:extLst>
                </a:gridCol>
                <a:gridCol w="8427234">
                  <a:extLst>
                    <a:ext uri="{9D8B030D-6E8A-4147-A177-3AD203B41FA5}">
                      <a16:colId xmlns:a16="http://schemas.microsoft.com/office/drawing/2014/main" val="1642112577"/>
                    </a:ext>
                  </a:extLst>
                </a:gridCol>
                <a:gridCol w="1246339">
                  <a:extLst>
                    <a:ext uri="{9D8B030D-6E8A-4147-A177-3AD203B41FA5}">
                      <a16:colId xmlns:a16="http://schemas.microsoft.com/office/drawing/2014/main" val="3894458776"/>
                    </a:ext>
                  </a:extLst>
                </a:gridCol>
              </a:tblGrid>
              <a:tr h="443442">
                <a:tc>
                  <a:txBody>
                    <a:bodyPr/>
                    <a:lstStyle/>
                    <a:p>
                      <a:pPr algn="ctr"/>
                      <a:r>
                        <a:rPr lang="zh-CN" altLang="en-US" dirty="0" smtClean="0"/>
                        <a:t>研究方法</a:t>
                      </a:r>
                      <a:endParaRPr lang="zh-CN" altLang="en-US" dirty="0"/>
                    </a:p>
                  </a:txBody>
                  <a:tcPr anchor="ctr"/>
                </a:tc>
                <a:tc>
                  <a:txBody>
                    <a:bodyPr/>
                    <a:lstStyle/>
                    <a:p>
                      <a:pPr algn="ctr"/>
                      <a:r>
                        <a:rPr lang="zh-CN" altLang="en-US" dirty="0" smtClean="0"/>
                        <a:t>研究内容</a:t>
                      </a:r>
                      <a:endParaRPr lang="zh-CN" altLang="en-US" dirty="0"/>
                    </a:p>
                  </a:txBody>
                  <a:tcPr anchor="ctr"/>
                </a:tc>
                <a:tc>
                  <a:txBody>
                    <a:bodyPr/>
                    <a:lstStyle/>
                    <a:p>
                      <a:pPr algn="ctr"/>
                      <a:r>
                        <a:rPr lang="zh-CN" altLang="en-US" dirty="0" smtClean="0"/>
                        <a:t>负责人员</a:t>
                      </a:r>
                      <a:endParaRPr lang="zh-CN" altLang="en-US" dirty="0"/>
                    </a:p>
                  </a:txBody>
                  <a:tcPr anchor="ctr"/>
                </a:tc>
                <a:extLst>
                  <a:ext uri="{0D108BD9-81ED-4DB2-BD59-A6C34878D82A}">
                    <a16:rowId xmlns:a16="http://schemas.microsoft.com/office/drawing/2014/main" val="122729999"/>
                  </a:ext>
                </a:extLst>
              </a:tr>
              <a:tr h="1462798">
                <a:tc>
                  <a:txBody>
                    <a:bodyPr/>
                    <a:lstStyle/>
                    <a:p>
                      <a:pPr algn="ctr"/>
                      <a:r>
                        <a:rPr lang="zh-CN" altLang="en-US" dirty="0" smtClean="0"/>
                        <a:t>文献分析法</a:t>
                      </a:r>
                      <a:endParaRPr lang="zh-CN" altLang="en-US" dirty="0"/>
                    </a:p>
                  </a:txBody>
                  <a:tcPr anchor="ctr"/>
                </a:tc>
                <a:tc>
                  <a:txBody>
                    <a:bodyPr/>
                    <a:lstStyle/>
                    <a:p>
                      <a:r>
                        <a:rPr lang="zh-CN" altLang="zh-CN" sz="1800" kern="1200" dirty="0" smtClean="0">
                          <a:solidFill>
                            <a:schemeClr val="dk1"/>
                          </a:solidFill>
                          <a:effectLst/>
                          <a:latin typeface="+mn-lt"/>
                          <a:ea typeface="+mn-ea"/>
                          <a:cs typeface="+mn-cs"/>
                        </a:rPr>
                        <a:t>文献分析法涉及对相关领域文献资料的广泛搜集和研究，旨在揭示研究对象的本质和状态，并在此基础上形成独特的见解。</a:t>
                      </a:r>
                    </a:p>
                    <a:p>
                      <a:r>
                        <a:rPr lang="zh-CN" altLang="zh-CN" sz="1800" kern="1200" dirty="0" smtClean="0">
                          <a:solidFill>
                            <a:schemeClr val="dk1"/>
                          </a:solidFill>
                          <a:effectLst/>
                          <a:latin typeface="+mn-lt"/>
                          <a:ea typeface="+mn-ea"/>
                          <a:cs typeface="+mn-cs"/>
                        </a:rPr>
                        <a:t>本研究依托中国知网等权威渠道，检索并分析了国内外相关研究文献。通过对这些文献的细致分类、深入剖析，借鉴了前人的学术成果，为本研究提供了坚实的理论基础，从而确保了研究的科学性和严谨性。</a:t>
                      </a:r>
                      <a:endParaRPr lang="zh-CN" altLang="zh-CN" sz="1800" kern="1200" dirty="0">
                        <a:solidFill>
                          <a:schemeClr val="dk1"/>
                        </a:solidFill>
                        <a:effectLst/>
                        <a:latin typeface="+mn-lt"/>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kern="1200" dirty="0" smtClean="0">
                          <a:solidFill>
                            <a:schemeClr val="dk1"/>
                          </a:solidFill>
                          <a:effectLst/>
                          <a:latin typeface="+mn-lt"/>
                          <a:ea typeface="+mn-ea"/>
                          <a:cs typeface="+mn-cs"/>
                        </a:rPr>
                        <a:t>高墨涵</a:t>
                      </a:r>
                    </a:p>
                    <a:p>
                      <a:pPr algn="ctr"/>
                      <a:endParaRPr lang="zh-CN" altLang="en-US" dirty="0"/>
                    </a:p>
                  </a:txBody>
                  <a:tcPr anchor="ctr"/>
                </a:tc>
                <a:extLst>
                  <a:ext uri="{0D108BD9-81ED-4DB2-BD59-A6C34878D82A}">
                    <a16:rowId xmlns:a16="http://schemas.microsoft.com/office/drawing/2014/main" val="956979121"/>
                  </a:ext>
                </a:extLst>
              </a:tr>
              <a:tr h="16937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t>实地调查法</a:t>
                      </a:r>
                    </a:p>
                  </a:txBody>
                  <a:tcPr anchor="ctr"/>
                </a:tc>
                <a:tc>
                  <a:txBody>
                    <a:bodyPr/>
                    <a:lstStyle/>
                    <a:p>
                      <a:r>
                        <a:rPr lang="zh-CN" altLang="zh-CN" sz="1800" kern="1200" dirty="0" smtClean="0">
                          <a:solidFill>
                            <a:schemeClr val="dk1"/>
                          </a:solidFill>
                          <a:effectLst/>
                          <a:latin typeface="+mn-lt"/>
                          <a:ea typeface="+mn-ea"/>
                          <a:cs typeface="+mn-cs"/>
                        </a:rPr>
                        <a:t>实地调查法，旨在通过秉持客观态度并采用科学方法，在特定范围内对社会现象进行实地观察与考察，进而搜集丰富的数据资料，通过统计分析手段深入探究该社会现象的本质和规律。</a:t>
                      </a:r>
                    </a:p>
                    <a:p>
                      <a:r>
                        <a:rPr lang="zh-CN" altLang="zh-CN" sz="1800" kern="1200" dirty="0" smtClean="0">
                          <a:solidFill>
                            <a:schemeClr val="dk1"/>
                          </a:solidFill>
                          <a:effectLst/>
                          <a:latin typeface="+mn-lt"/>
                          <a:ea typeface="+mn-ea"/>
                          <a:cs typeface="+mn-cs"/>
                        </a:rPr>
                        <a:t>本研究深入了解徐州旅游的现状及现存问题，对其旅游资源现状、旅游设施情况、管理情况进行统计，且在撰写过程中，持续收集最新信息，扩充实证材料，进行动态研究，以此为基础从而构建坚实的支撑。</a:t>
                      </a:r>
                      <a:endParaRPr lang="zh-CN" altLang="zh-CN" sz="1800" kern="1200" dirty="0">
                        <a:solidFill>
                          <a:schemeClr val="dk1"/>
                        </a:solidFill>
                        <a:effectLst/>
                        <a:latin typeface="+mn-lt"/>
                        <a:ea typeface="+mn-ea"/>
                        <a:cs typeface="+mn-cs"/>
                      </a:endParaRPr>
                    </a:p>
                  </a:txBody>
                  <a:tcPr anchor="ctr"/>
                </a:tc>
                <a:tc>
                  <a:txBody>
                    <a:bodyPr/>
                    <a:lstStyle/>
                    <a:p>
                      <a:pPr algn="ctr"/>
                      <a:r>
                        <a:rPr lang="zh-CN" altLang="zh-CN" sz="1800" kern="1200" dirty="0" smtClean="0">
                          <a:solidFill>
                            <a:schemeClr val="dk1"/>
                          </a:solidFill>
                          <a:effectLst/>
                          <a:latin typeface="+mn-lt"/>
                          <a:ea typeface="+mn-ea"/>
                          <a:cs typeface="+mn-cs"/>
                        </a:rPr>
                        <a:t>高墨涵</a:t>
                      </a:r>
                      <a:endParaRPr lang="en-US" altLang="zh-CN" sz="1800" kern="1200" dirty="0" smtClean="0">
                        <a:solidFill>
                          <a:schemeClr val="dk1"/>
                        </a:solidFill>
                        <a:effectLst/>
                        <a:latin typeface="+mn-lt"/>
                        <a:ea typeface="+mn-ea"/>
                        <a:cs typeface="+mn-cs"/>
                      </a:endParaRPr>
                    </a:p>
                    <a:p>
                      <a:pPr algn="ctr"/>
                      <a:r>
                        <a:rPr lang="zh-CN" altLang="zh-CN" sz="1800" kern="1200" dirty="0" smtClean="0">
                          <a:solidFill>
                            <a:schemeClr val="dk1"/>
                          </a:solidFill>
                          <a:effectLst/>
                          <a:latin typeface="+mn-lt"/>
                          <a:ea typeface="+mn-ea"/>
                          <a:cs typeface="+mn-cs"/>
                        </a:rPr>
                        <a:t>沈祎悠</a:t>
                      </a:r>
                      <a:endParaRPr lang="zh-CN" altLang="en-US" dirty="0"/>
                    </a:p>
                  </a:txBody>
                  <a:tcPr anchor="ctr"/>
                </a:tc>
                <a:extLst>
                  <a:ext uri="{0D108BD9-81ED-4DB2-BD59-A6C34878D82A}">
                    <a16:rowId xmlns:a16="http://schemas.microsoft.com/office/drawing/2014/main" val="272310778"/>
                  </a:ext>
                </a:extLst>
              </a:tr>
              <a:tr h="215570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t>网络文本分析法</a:t>
                      </a:r>
                    </a:p>
                  </a:txBody>
                  <a:tcPr anchor="ctr"/>
                </a:tc>
                <a:tc>
                  <a:txBody>
                    <a:bodyPr/>
                    <a:lstStyle/>
                    <a:p>
                      <a:r>
                        <a:rPr lang="zh-CN" altLang="zh-CN" sz="1800" kern="1200" dirty="0" smtClean="0">
                          <a:solidFill>
                            <a:schemeClr val="dk1"/>
                          </a:solidFill>
                          <a:effectLst/>
                          <a:latin typeface="+mn-lt"/>
                          <a:ea typeface="+mn-ea"/>
                          <a:cs typeface="+mn-cs"/>
                        </a:rPr>
                        <a:t>在</a:t>
                      </a:r>
                      <a:r>
                        <a:rPr lang="en-US" altLang="zh-CN" sz="1800" kern="1200" dirty="0" smtClean="0">
                          <a:solidFill>
                            <a:schemeClr val="dk1"/>
                          </a:solidFill>
                          <a:effectLst/>
                          <a:latin typeface="+mn-lt"/>
                          <a:ea typeface="+mn-ea"/>
                          <a:cs typeface="+mn-cs"/>
                        </a:rPr>
                        <a:t>21</a:t>
                      </a:r>
                      <a:r>
                        <a:rPr lang="zh-CN" altLang="zh-CN" sz="1800" kern="1200" dirty="0" smtClean="0">
                          <a:solidFill>
                            <a:schemeClr val="dk1"/>
                          </a:solidFill>
                          <a:effectLst/>
                          <a:latin typeface="+mn-lt"/>
                          <a:ea typeface="+mn-ea"/>
                          <a:cs typeface="+mn-cs"/>
                        </a:rPr>
                        <a:t>世纪这个互联网信息科技等迅猛发展的时代，大数据不仅加强了全球各地的紧密联系，还推动了新的研究方法的发展。网络文本分析法便是其中之一，它通过收集、筛选和分析特定目的地的网络评论内容，为研究提供了丰富的数据支撑和初步的分析结果。</a:t>
                      </a:r>
                    </a:p>
                    <a:p>
                      <a:r>
                        <a:rPr lang="zh-CN" altLang="zh-CN" sz="1800" kern="1200" dirty="0" smtClean="0">
                          <a:solidFill>
                            <a:schemeClr val="dk1"/>
                          </a:solidFill>
                          <a:effectLst/>
                          <a:latin typeface="+mn-lt"/>
                          <a:ea typeface="+mn-ea"/>
                          <a:cs typeface="+mn-cs"/>
                        </a:rPr>
                        <a:t>本文利用后羿软件对携程网关于徐州旅游的网络评论进行文本抓取，使用微词云软件进行高频词分析和游客情感分析，分析构建徐州旅游城市形象，并且针对相关问题，提出可行的对策建议。</a:t>
                      </a:r>
                      <a:endParaRPr lang="zh-CN" altLang="zh-CN" sz="1800" kern="1200" dirty="0">
                        <a:solidFill>
                          <a:schemeClr val="dk1"/>
                        </a:solidFill>
                        <a:effectLst/>
                        <a:latin typeface="+mn-lt"/>
                        <a:ea typeface="+mn-ea"/>
                        <a:cs typeface="+mn-cs"/>
                      </a:endParaRPr>
                    </a:p>
                  </a:txBody>
                  <a:tcPr anchor="ctr"/>
                </a:tc>
                <a:tc>
                  <a:txBody>
                    <a:bodyPr/>
                    <a:lstStyle/>
                    <a:p>
                      <a:pPr algn="ctr"/>
                      <a:r>
                        <a:rPr lang="zh-CN" altLang="zh-CN" sz="1800" kern="1200" dirty="0" smtClean="0">
                          <a:solidFill>
                            <a:schemeClr val="dk1"/>
                          </a:solidFill>
                          <a:effectLst/>
                          <a:latin typeface="+mn-lt"/>
                          <a:ea typeface="+mn-ea"/>
                          <a:cs typeface="+mn-cs"/>
                        </a:rPr>
                        <a:t>高墨涵</a:t>
                      </a:r>
                      <a:endParaRPr lang="en-US" altLang="zh-CN" sz="1800" kern="1200" dirty="0" smtClean="0">
                        <a:solidFill>
                          <a:schemeClr val="dk1"/>
                        </a:solidFill>
                        <a:effectLst/>
                        <a:latin typeface="+mn-lt"/>
                        <a:ea typeface="+mn-ea"/>
                        <a:cs typeface="+mn-cs"/>
                      </a:endParaRPr>
                    </a:p>
                    <a:p>
                      <a:pPr algn="ctr"/>
                      <a:r>
                        <a:rPr lang="zh-CN" altLang="zh-CN" sz="1800" kern="1200" dirty="0" smtClean="0">
                          <a:solidFill>
                            <a:schemeClr val="dk1"/>
                          </a:solidFill>
                          <a:effectLst/>
                          <a:latin typeface="+mn-lt"/>
                          <a:ea typeface="+mn-ea"/>
                          <a:cs typeface="+mn-cs"/>
                        </a:rPr>
                        <a:t>王培沣</a:t>
                      </a:r>
                      <a:endParaRPr lang="zh-CN" altLang="en-US" dirty="0"/>
                    </a:p>
                  </a:txBody>
                  <a:tcPr anchor="ctr"/>
                </a:tc>
                <a:extLst>
                  <a:ext uri="{0D108BD9-81ED-4DB2-BD59-A6C34878D82A}">
                    <a16:rowId xmlns:a16="http://schemas.microsoft.com/office/drawing/2014/main" val="3366344141"/>
                  </a:ext>
                </a:extLst>
              </a:tr>
            </a:tbl>
          </a:graphicData>
        </a:graphic>
      </p:graphicFrame>
    </p:spTree>
    <p:extLst>
      <p:ext uri="{BB962C8B-B14F-4D97-AF65-F5344CB8AC3E}">
        <p14:creationId xmlns:p14="http://schemas.microsoft.com/office/powerpoint/2010/main" val="293176388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文本框 10"/>
          <p:cNvSpPr txBox="1">
            <a:spLocks noChangeArrowheads="1"/>
          </p:cNvSpPr>
          <p:nvPr/>
        </p:nvSpPr>
        <p:spPr bwMode="auto">
          <a:xfrm>
            <a:off x="148595" y="190501"/>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研究过程</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3481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822" name="AutoShape 82"/>
          <p:cNvSpPr/>
          <p:nvPr/>
        </p:nvSpPr>
        <p:spPr bwMode="auto">
          <a:xfrm>
            <a:off x="5368221" y="3382572"/>
            <a:ext cx="34925" cy="34925"/>
          </a:xfrm>
          <a:custGeom>
            <a:avLst/>
            <a:gdLst>
              <a:gd name="T0" fmla="*/ 312045 w 21600"/>
              <a:gd name="T1" fmla="*/ 416041 h 21600"/>
              <a:gd name="T2" fmla="*/ 208027 w 21600"/>
              <a:gd name="T3" fmla="*/ 312045 h 21600"/>
              <a:gd name="T4" fmla="*/ 312045 w 21600"/>
              <a:gd name="T5" fmla="*/ 208027 h 21600"/>
              <a:gd name="T6" fmla="*/ 416041 w 21600"/>
              <a:gd name="T7" fmla="*/ 312045 h 21600"/>
              <a:gd name="T8" fmla="*/ 312045 w 21600"/>
              <a:gd name="T9" fmla="*/ 416041 h 21600"/>
              <a:gd name="T10" fmla="*/ 312045 w 21600"/>
              <a:gd name="T11" fmla="*/ 0 h 21600"/>
              <a:gd name="T12" fmla="*/ 0 w 21600"/>
              <a:gd name="T13" fmla="*/ 312045 h 21600"/>
              <a:gd name="T14" fmla="*/ 312045 w 21600"/>
              <a:gd name="T15" fmla="*/ 624029 h 21600"/>
              <a:gd name="T16" fmla="*/ 624069 w 21600"/>
              <a:gd name="T17" fmla="*/ 312045 h 21600"/>
              <a:gd name="T18" fmla="*/ 312045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DB817"/>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34823" name="Oval 18"/>
          <p:cNvSpPr>
            <a:spLocks noChangeArrowheads="1"/>
          </p:cNvSpPr>
          <p:nvPr/>
        </p:nvSpPr>
        <p:spPr bwMode="auto">
          <a:xfrm>
            <a:off x="5048666" y="1075458"/>
            <a:ext cx="725487" cy="725488"/>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4" name="Freeform 19"/>
          <p:cNvSpPr>
            <a:spLocks noEditPoints="1"/>
          </p:cNvSpPr>
          <p:nvPr/>
        </p:nvSpPr>
        <p:spPr bwMode="auto">
          <a:xfrm>
            <a:off x="5226466" y="1292946"/>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34825" name="Oval 19"/>
          <p:cNvSpPr>
            <a:spLocks noChangeArrowheads="1"/>
          </p:cNvSpPr>
          <p:nvPr/>
        </p:nvSpPr>
        <p:spPr bwMode="auto">
          <a:xfrm>
            <a:off x="1527796" y="1750146"/>
            <a:ext cx="1020763" cy="1020763"/>
          </a:xfrm>
          <a:prstGeom prst="ellipse">
            <a:avLst/>
          </a:prstGeom>
          <a:noFill/>
          <a:ln w="28575">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6" name="Freeform 21"/>
          <p:cNvSpPr>
            <a:spLocks noEditPoints="1"/>
          </p:cNvSpPr>
          <p:nvPr/>
        </p:nvSpPr>
        <p:spPr bwMode="auto">
          <a:xfrm>
            <a:off x="1772271" y="2020021"/>
            <a:ext cx="515938" cy="517525"/>
          </a:xfrm>
          <a:custGeom>
            <a:avLst/>
            <a:gdLst>
              <a:gd name="T0" fmla="*/ 2147483647 w 403"/>
              <a:gd name="T1" fmla="*/ 2147483647 h 404"/>
              <a:gd name="T2" fmla="*/ 2147483647 w 403"/>
              <a:gd name="T3" fmla="*/ 2147483647 h 404"/>
              <a:gd name="T4" fmla="*/ 2147483647 w 403"/>
              <a:gd name="T5" fmla="*/ 2147483647 h 404"/>
              <a:gd name="T6" fmla="*/ 2147483647 w 403"/>
              <a:gd name="T7" fmla="*/ 2147483647 h 404"/>
              <a:gd name="T8" fmla="*/ 2147483647 w 403"/>
              <a:gd name="T9" fmla="*/ 2147483647 h 404"/>
              <a:gd name="T10" fmla="*/ 2147483647 w 403"/>
              <a:gd name="T11" fmla="*/ 2147483647 h 404"/>
              <a:gd name="T12" fmla="*/ 2147483647 w 403"/>
              <a:gd name="T13" fmla="*/ 2147483647 h 404"/>
              <a:gd name="T14" fmla="*/ 2147483647 w 403"/>
              <a:gd name="T15" fmla="*/ 2147483647 h 404"/>
              <a:gd name="T16" fmla="*/ 2147483647 w 403"/>
              <a:gd name="T17" fmla="*/ 2147483647 h 404"/>
              <a:gd name="T18" fmla="*/ 2147483647 w 403"/>
              <a:gd name="T19" fmla="*/ 2147483647 h 404"/>
              <a:gd name="T20" fmla="*/ 2147483647 w 403"/>
              <a:gd name="T21" fmla="*/ 2147483647 h 404"/>
              <a:gd name="T22" fmla="*/ 2147483647 w 403"/>
              <a:gd name="T23" fmla="*/ 2147483647 h 404"/>
              <a:gd name="T24" fmla="*/ 2147483647 w 403"/>
              <a:gd name="T25" fmla="*/ 2147483647 h 404"/>
              <a:gd name="T26" fmla="*/ 2147483647 w 403"/>
              <a:gd name="T27" fmla="*/ 2147483647 h 404"/>
              <a:gd name="T28" fmla="*/ 2147483647 w 403"/>
              <a:gd name="T29" fmla="*/ 2147483647 h 404"/>
              <a:gd name="T30" fmla="*/ 2147483647 w 403"/>
              <a:gd name="T31" fmla="*/ 2147483647 h 404"/>
              <a:gd name="T32" fmla="*/ 2147483647 w 403"/>
              <a:gd name="T33" fmla="*/ 2147483647 h 404"/>
              <a:gd name="T34" fmla="*/ 2147483647 w 403"/>
              <a:gd name="T35" fmla="*/ 2147483647 h 404"/>
              <a:gd name="T36" fmla="*/ 2147483647 w 403"/>
              <a:gd name="T37" fmla="*/ 2147483647 h 404"/>
              <a:gd name="T38" fmla="*/ 2147483647 w 403"/>
              <a:gd name="T39" fmla="*/ 2147483647 h 404"/>
              <a:gd name="T40" fmla="*/ 2147483647 w 403"/>
              <a:gd name="T41" fmla="*/ 2147483647 h 404"/>
              <a:gd name="T42" fmla="*/ 2147483647 w 403"/>
              <a:gd name="T43" fmla="*/ 2147483647 h 404"/>
              <a:gd name="T44" fmla="*/ 2147483647 w 403"/>
              <a:gd name="T45" fmla="*/ 2147483647 h 404"/>
              <a:gd name="T46" fmla="*/ 2147483647 w 403"/>
              <a:gd name="T47" fmla="*/ 2147483647 h 404"/>
              <a:gd name="T48" fmla="*/ 2147483647 w 403"/>
              <a:gd name="T49" fmla="*/ 2147483647 h 404"/>
              <a:gd name="T50" fmla="*/ 2147483647 w 403"/>
              <a:gd name="T51" fmla="*/ 2147483647 h 404"/>
              <a:gd name="T52" fmla="*/ 2147483647 w 403"/>
              <a:gd name="T53" fmla="*/ 2147483647 h 404"/>
              <a:gd name="T54" fmla="*/ 2147483647 w 403"/>
              <a:gd name="T55" fmla="*/ 2147483647 h 4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34827" name="Oval 16"/>
          <p:cNvSpPr>
            <a:spLocks noChangeArrowheads="1"/>
          </p:cNvSpPr>
          <p:nvPr/>
        </p:nvSpPr>
        <p:spPr bwMode="auto">
          <a:xfrm>
            <a:off x="10444964" y="2685256"/>
            <a:ext cx="725488" cy="725487"/>
          </a:xfrm>
          <a:prstGeom prst="ellipse">
            <a:avLst/>
          </a:prstGeom>
          <a:noFill/>
          <a:ln w="19050">
            <a:solidFill>
              <a:srgbClr val="4886D8"/>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8" name="AutoShape 112"/>
          <p:cNvSpPr/>
          <p:nvPr/>
        </p:nvSpPr>
        <p:spPr bwMode="auto">
          <a:xfrm>
            <a:off x="10644989" y="2870993"/>
            <a:ext cx="369888" cy="369888"/>
          </a:xfrm>
          <a:custGeom>
            <a:avLst/>
            <a:gdLst>
              <a:gd name="T0" fmla="*/ 2147483647 w 21020"/>
              <a:gd name="T1" fmla="*/ 2147483647 h 21600"/>
              <a:gd name="T2" fmla="*/ 2147483647 w 21020"/>
              <a:gd name="T3" fmla="*/ 2147483647 h 21600"/>
              <a:gd name="T4" fmla="*/ 2147483647 w 21020"/>
              <a:gd name="T5" fmla="*/ 2147483647 h 21600"/>
              <a:gd name="T6" fmla="*/ 2147483647 w 21020"/>
              <a:gd name="T7" fmla="*/ 2147483647 h 21600"/>
              <a:gd name="T8" fmla="*/ 2147483647 w 21020"/>
              <a:gd name="T9" fmla="*/ 2147483647 h 21600"/>
              <a:gd name="T10" fmla="*/ 2147483647 w 21020"/>
              <a:gd name="T11" fmla="*/ 2147483647 h 21600"/>
              <a:gd name="T12" fmla="*/ 2147483647 w 21020"/>
              <a:gd name="T13" fmla="*/ 2147483647 h 21600"/>
              <a:gd name="T14" fmla="*/ 2147483647 w 21020"/>
              <a:gd name="T15" fmla="*/ 2147483647 h 21600"/>
              <a:gd name="T16" fmla="*/ 2147483647 w 21020"/>
              <a:gd name="T17" fmla="*/ 2147483647 h 21600"/>
              <a:gd name="T18" fmla="*/ 2147483647 w 21020"/>
              <a:gd name="T19" fmla="*/ 2147483647 h 21600"/>
              <a:gd name="T20" fmla="*/ 2147483647 w 21020"/>
              <a:gd name="T21" fmla="*/ 2147483647 h 21600"/>
              <a:gd name="T22" fmla="*/ 2147483647 w 21020"/>
              <a:gd name="T23" fmla="*/ 2147483647 h 21600"/>
              <a:gd name="T24" fmla="*/ 2147483647 w 21020"/>
              <a:gd name="T25" fmla="*/ 2147483647 h 21600"/>
              <a:gd name="T26" fmla="*/ 2147483647 w 21020"/>
              <a:gd name="T27" fmla="*/ 2147483647 h 21600"/>
              <a:gd name="T28" fmla="*/ 2147483647 w 21020"/>
              <a:gd name="T29" fmla="*/ 2147483647 h 21600"/>
              <a:gd name="T30" fmla="*/ 2147483647 w 21020"/>
              <a:gd name="T31" fmla="*/ 2147483647 h 21600"/>
              <a:gd name="T32" fmla="*/ 2147483647 w 21020"/>
              <a:gd name="T33" fmla="*/ 2147483647 h 21600"/>
              <a:gd name="T34" fmla="*/ 2147483647 w 21020"/>
              <a:gd name="T35" fmla="*/ 2147483647 h 21600"/>
              <a:gd name="T36" fmla="*/ 2147483647 w 21020"/>
              <a:gd name="T37" fmla="*/ 2147483647 h 21600"/>
              <a:gd name="T38" fmla="*/ 2147483647 w 21020"/>
              <a:gd name="T39" fmla="*/ 2147483647 h 21600"/>
              <a:gd name="T40" fmla="*/ 2147483647 w 21020"/>
              <a:gd name="T41" fmla="*/ 2147483647 h 21600"/>
              <a:gd name="T42" fmla="*/ 2147483647 w 21020"/>
              <a:gd name="T43" fmla="*/ 2147483647 h 21600"/>
              <a:gd name="T44" fmla="*/ 2147483647 w 21020"/>
              <a:gd name="T45" fmla="*/ 2147483647 h 21600"/>
              <a:gd name="T46" fmla="*/ 2147483647 w 21020"/>
              <a:gd name="T47" fmla="*/ 2147483647 h 21600"/>
              <a:gd name="T48" fmla="*/ 2147483647 w 21020"/>
              <a:gd name="T49" fmla="*/ 2147483647 h 21600"/>
              <a:gd name="T50" fmla="*/ 2147483647 w 21020"/>
              <a:gd name="T51" fmla="*/ 2147483647 h 21600"/>
              <a:gd name="T52" fmla="*/ 2147483647 w 21020"/>
              <a:gd name="T53" fmla="*/ 2147483647 h 21600"/>
              <a:gd name="T54" fmla="*/ 2147483647 w 21020"/>
              <a:gd name="T55" fmla="*/ 2147483647 h 21600"/>
              <a:gd name="T56" fmla="*/ 0 w 21020"/>
              <a:gd name="T57" fmla="*/ 2147483647 h 21600"/>
              <a:gd name="T58" fmla="*/ 2147483647 w 21020"/>
              <a:gd name="T59" fmla="*/ 2147483647 h 21600"/>
              <a:gd name="T60" fmla="*/ 2147483647 w 21020"/>
              <a:gd name="T61" fmla="*/ 2147483647 h 21600"/>
              <a:gd name="T62" fmla="*/ 2147483647 w 21020"/>
              <a:gd name="T63" fmla="*/ 2147483647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50701" tIns="50701" rIns="50701" bIns="50701" anchor="ctr"/>
          <a:lstStyle/>
          <a:p>
            <a:endParaRPr lang="zh-CN" altLang="en-US"/>
          </a:p>
        </p:txBody>
      </p:sp>
      <p:cxnSp>
        <p:nvCxnSpPr>
          <p:cNvPr id="34830" name="Straight Arrow Connector 41"/>
          <p:cNvCxnSpPr>
            <a:cxnSpLocks noChangeShapeType="1"/>
          </p:cNvCxnSpPr>
          <p:nvPr/>
        </p:nvCxnSpPr>
        <p:spPr bwMode="auto">
          <a:xfrm>
            <a:off x="3498189" y="1591786"/>
            <a:ext cx="811213" cy="3175"/>
          </a:xfrm>
          <a:prstGeom prst="straightConnector1">
            <a:avLst/>
          </a:prstGeom>
          <a:ln w="38100">
            <a:tailEnd type="arrow" w="med" len="med"/>
          </a:ln>
          <a:extLst>
            <a:ext uri="{909E8E84-426E-40DD-AFC4-6F175D3DCCD1}">
              <a14:hiddenFill xmlns:a14="http://schemas.microsoft.com/office/drawing/2010/main">
                <a:noFill/>
              </a14:hiddenFill>
            </a:ext>
          </a:extLst>
        </p:spPr>
        <p:style>
          <a:lnRef idx="2">
            <a:schemeClr val="accent4"/>
          </a:lnRef>
          <a:fillRef idx="0">
            <a:schemeClr val="accent4"/>
          </a:fillRef>
          <a:effectRef idx="1">
            <a:schemeClr val="accent4"/>
          </a:effectRef>
          <a:fontRef idx="minor">
            <a:schemeClr val="tx1"/>
          </a:fontRef>
        </p:style>
      </p:cxnSp>
      <p:sp>
        <p:nvSpPr>
          <p:cNvPr id="34833" name="TextBox 13"/>
          <p:cNvSpPr txBox="1">
            <a:spLocks noChangeArrowheads="1"/>
          </p:cNvSpPr>
          <p:nvPr/>
        </p:nvSpPr>
        <p:spPr bwMode="auto">
          <a:xfrm>
            <a:off x="4344284" y="3915972"/>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高频词情感分析</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5" name="TextBox 13"/>
          <p:cNvSpPr txBox="1">
            <a:spLocks noChangeArrowheads="1"/>
          </p:cNvSpPr>
          <p:nvPr/>
        </p:nvSpPr>
        <p:spPr bwMode="auto">
          <a:xfrm>
            <a:off x="861046" y="2959821"/>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旅游凝视数据获取与采集</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7" name="TextBox 13"/>
          <p:cNvSpPr txBox="1">
            <a:spLocks noChangeArrowheads="1"/>
          </p:cNvSpPr>
          <p:nvPr/>
        </p:nvSpPr>
        <p:spPr bwMode="auto">
          <a:xfrm>
            <a:off x="4234278" y="2020021"/>
            <a:ext cx="23383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高频词词性分析</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9" name="TextBox 13"/>
          <p:cNvSpPr txBox="1">
            <a:spLocks noChangeArrowheads="1"/>
          </p:cNvSpPr>
          <p:nvPr/>
        </p:nvSpPr>
        <p:spPr bwMode="auto">
          <a:xfrm>
            <a:off x="9737851" y="3539966"/>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徐州旅游形象构建分析</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Oval 18"/>
          <p:cNvSpPr>
            <a:spLocks noChangeArrowheads="1"/>
          </p:cNvSpPr>
          <p:nvPr/>
        </p:nvSpPr>
        <p:spPr bwMode="auto">
          <a:xfrm>
            <a:off x="5101240" y="3054753"/>
            <a:ext cx="725487" cy="725488"/>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19"/>
          <p:cNvSpPr>
            <a:spLocks noEditPoints="1"/>
          </p:cNvSpPr>
          <p:nvPr/>
        </p:nvSpPr>
        <p:spPr bwMode="auto">
          <a:xfrm>
            <a:off x="5279040" y="3272241"/>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pic>
        <p:nvPicPr>
          <p:cNvPr id="2" name="图片 1"/>
          <p:cNvPicPr>
            <a:picLocks noChangeAspect="1"/>
          </p:cNvPicPr>
          <p:nvPr/>
        </p:nvPicPr>
        <p:blipFill>
          <a:blip r:embed="rId2"/>
          <a:stretch>
            <a:fillRect/>
          </a:stretch>
        </p:blipFill>
        <p:spPr>
          <a:xfrm>
            <a:off x="1057102" y="3539966"/>
            <a:ext cx="1962150" cy="1409700"/>
          </a:xfrm>
          <a:prstGeom prst="rect">
            <a:avLst/>
          </a:prstGeom>
        </p:spPr>
      </p:pic>
      <p:cxnSp>
        <p:nvCxnSpPr>
          <p:cNvPr id="28" name="Straight Arrow Connector 41"/>
          <p:cNvCxnSpPr>
            <a:cxnSpLocks noChangeShapeType="1"/>
          </p:cNvCxnSpPr>
          <p:nvPr/>
        </p:nvCxnSpPr>
        <p:spPr bwMode="auto">
          <a:xfrm>
            <a:off x="3498189" y="3629025"/>
            <a:ext cx="811213" cy="3175"/>
          </a:xfrm>
          <a:prstGeom prst="straightConnector1">
            <a:avLst/>
          </a:prstGeom>
          <a:ln w="38100">
            <a:tailEnd type="arrow" w="med" len="med"/>
          </a:ln>
          <a:extLst>
            <a:ext uri="{909E8E84-426E-40DD-AFC4-6F175D3DCCD1}">
              <a14:hiddenFill xmlns:a14="http://schemas.microsoft.com/office/drawing/2010/main">
                <a:noFill/>
              </a14:hiddenFill>
            </a:ext>
          </a:extLst>
        </p:spPr>
        <p:style>
          <a:lnRef idx="2">
            <a:schemeClr val="accent4"/>
          </a:lnRef>
          <a:fillRef idx="0">
            <a:schemeClr val="accent4"/>
          </a:fillRef>
          <a:effectRef idx="1">
            <a:schemeClr val="accent4"/>
          </a:effectRef>
          <a:fontRef idx="minor">
            <a:schemeClr val="tx1"/>
          </a:fontRef>
        </p:style>
      </p:cxnSp>
      <p:sp>
        <p:nvSpPr>
          <p:cNvPr id="29" name="AutoShape 82"/>
          <p:cNvSpPr/>
          <p:nvPr/>
        </p:nvSpPr>
        <p:spPr bwMode="auto">
          <a:xfrm>
            <a:off x="5313941" y="5213460"/>
            <a:ext cx="34925" cy="34925"/>
          </a:xfrm>
          <a:custGeom>
            <a:avLst/>
            <a:gdLst>
              <a:gd name="T0" fmla="*/ 312045 w 21600"/>
              <a:gd name="T1" fmla="*/ 416041 h 21600"/>
              <a:gd name="T2" fmla="*/ 208027 w 21600"/>
              <a:gd name="T3" fmla="*/ 312045 h 21600"/>
              <a:gd name="T4" fmla="*/ 312045 w 21600"/>
              <a:gd name="T5" fmla="*/ 208027 h 21600"/>
              <a:gd name="T6" fmla="*/ 416041 w 21600"/>
              <a:gd name="T7" fmla="*/ 312045 h 21600"/>
              <a:gd name="T8" fmla="*/ 312045 w 21600"/>
              <a:gd name="T9" fmla="*/ 416041 h 21600"/>
              <a:gd name="T10" fmla="*/ 312045 w 21600"/>
              <a:gd name="T11" fmla="*/ 0 h 21600"/>
              <a:gd name="T12" fmla="*/ 0 w 21600"/>
              <a:gd name="T13" fmla="*/ 312045 h 21600"/>
              <a:gd name="T14" fmla="*/ 312045 w 21600"/>
              <a:gd name="T15" fmla="*/ 624029 h 21600"/>
              <a:gd name="T16" fmla="*/ 624069 w 21600"/>
              <a:gd name="T17" fmla="*/ 312045 h 21600"/>
              <a:gd name="T18" fmla="*/ 312045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DB817"/>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30" name="TextBox 13"/>
          <p:cNvSpPr txBox="1">
            <a:spLocks noChangeArrowheads="1"/>
          </p:cNvSpPr>
          <p:nvPr/>
        </p:nvSpPr>
        <p:spPr bwMode="auto">
          <a:xfrm>
            <a:off x="4290004" y="5746860"/>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高频词云图分析</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Oval 18"/>
          <p:cNvSpPr>
            <a:spLocks noChangeArrowheads="1"/>
          </p:cNvSpPr>
          <p:nvPr/>
        </p:nvSpPr>
        <p:spPr bwMode="auto">
          <a:xfrm>
            <a:off x="5046960" y="4885641"/>
            <a:ext cx="725487" cy="725488"/>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9"/>
          <p:cNvSpPr>
            <a:spLocks noEditPoints="1"/>
          </p:cNvSpPr>
          <p:nvPr/>
        </p:nvSpPr>
        <p:spPr bwMode="auto">
          <a:xfrm>
            <a:off x="5224760" y="5103129"/>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cxnSp>
        <p:nvCxnSpPr>
          <p:cNvPr id="33" name="Straight Arrow Connector 41"/>
          <p:cNvCxnSpPr>
            <a:cxnSpLocks noChangeShapeType="1"/>
          </p:cNvCxnSpPr>
          <p:nvPr/>
        </p:nvCxnSpPr>
        <p:spPr bwMode="auto">
          <a:xfrm>
            <a:off x="3443909" y="5459913"/>
            <a:ext cx="811213" cy="3175"/>
          </a:xfrm>
          <a:prstGeom prst="straightConnector1">
            <a:avLst/>
          </a:prstGeom>
          <a:ln w="38100">
            <a:tailEnd type="arrow" w="med" len="med"/>
          </a:ln>
          <a:extLst>
            <a:ext uri="{909E8E84-426E-40DD-AFC4-6F175D3DCCD1}">
              <a14:hiddenFill xmlns:a14="http://schemas.microsoft.com/office/drawing/2010/main">
                <a:noFill/>
              </a14:hiddenFill>
            </a:ext>
          </a:extLst>
        </p:spPr>
        <p:style>
          <a:lnRef idx="2">
            <a:schemeClr val="accent4"/>
          </a:lnRef>
          <a:fillRef idx="0">
            <a:schemeClr val="accent4"/>
          </a:fillRef>
          <a:effectRef idx="1">
            <a:schemeClr val="accent4"/>
          </a:effectRef>
          <a:fontRef idx="minor">
            <a:schemeClr val="tx1"/>
          </a:fontRef>
        </p:style>
      </p:cxnSp>
      <p:pic>
        <p:nvPicPr>
          <p:cNvPr id="3" name="图片 2"/>
          <p:cNvPicPr>
            <a:picLocks noChangeAspect="1"/>
          </p:cNvPicPr>
          <p:nvPr/>
        </p:nvPicPr>
        <p:blipFill>
          <a:blip r:embed="rId3"/>
          <a:stretch>
            <a:fillRect/>
          </a:stretch>
        </p:blipFill>
        <p:spPr>
          <a:xfrm>
            <a:off x="6515577" y="170971"/>
            <a:ext cx="2089803" cy="2845841"/>
          </a:xfrm>
          <a:prstGeom prst="rect">
            <a:avLst/>
          </a:prstGeom>
        </p:spPr>
      </p:pic>
      <p:pic>
        <p:nvPicPr>
          <p:cNvPr id="36" name="图片 35" descr="F:\2024-2025学年第一学期\高中研究性学习报告\微词云最新生成\微词云.jpg"/>
          <p:cNvPicPr/>
          <p:nvPr/>
        </p:nvPicPr>
        <p:blipFill rotWithShape="1">
          <a:blip r:embed="rId4" cstate="print">
            <a:extLst>
              <a:ext uri="{28A0092B-C50C-407E-A947-70E740481C1C}">
                <a14:useLocalDpi xmlns:a14="http://schemas.microsoft.com/office/drawing/2010/main" val="0"/>
              </a:ext>
            </a:extLst>
          </a:blip>
          <a:srcRect l="4595" t="5279" r="4793" b="5334"/>
          <a:stretch/>
        </p:blipFill>
        <p:spPr bwMode="auto">
          <a:xfrm>
            <a:off x="6515578" y="4769746"/>
            <a:ext cx="2325840" cy="1712473"/>
          </a:xfrm>
          <a:prstGeom prst="rect">
            <a:avLst/>
          </a:prstGeom>
          <a:noFill/>
          <a:ln>
            <a:noFill/>
          </a:ln>
          <a:extLst>
            <a:ext uri="{53640926-AAD7-44D8-BBD7-CCE9431645EC}">
              <a14:shadowObscured xmlns:a14="http://schemas.microsoft.com/office/drawing/2010/main"/>
            </a:ext>
          </a:extLst>
        </p:spPr>
      </p:pic>
      <p:cxnSp>
        <p:nvCxnSpPr>
          <p:cNvPr id="37" name="Straight Arrow Connector 41"/>
          <p:cNvCxnSpPr>
            <a:cxnSpLocks noChangeShapeType="1"/>
          </p:cNvCxnSpPr>
          <p:nvPr/>
        </p:nvCxnSpPr>
        <p:spPr bwMode="auto">
          <a:xfrm>
            <a:off x="8849526" y="3625850"/>
            <a:ext cx="811213" cy="3175"/>
          </a:xfrm>
          <a:prstGeom prst="straightConnector1">
            <a:avLst/>
          </a:prstGeom>
          <a:ln w="38100">
            <a:tailEnd type="arrow" w="med" len="med"/>
          </a:ln>
          <a:extLst>
            <a:ext uri="{909E8E84-426E-40DD-AFC4-6F175D3DCCD1}">
              <a14:hiddenFill xmlns:a14="http://schemas.microsoft.com/office/drawing/2010/main">
                <a:noFill/>
              </a14:hiddenFill>
            </a:ext>
          </a:extLst>
        </p:spPr>
        <p:style>
          <a:lnRef idx="2">
            <a:schemeClr val="accent4"/>
          </a:lnRef>
          <a:fillRef idx="0">
            <a:schemeClr val="accent4"/>
          </a:fillRef>
          <a:effectRef idx="1">
            <a:schemeClr val="accent4"/>
          </a:effectRef>
          <a:fontRef idx="minor">
            <a:schemeClr val="tx1"/>
          </a:fontRef>
        </p:style>
      </p:cxnSp>
      <p:pic>
        <p:nvPicPr>
          <p:cNvPr id="38" name="图片 37" descr="F:\2024-2025学年第一学期\高中研究性学习报告\微词云最新生成\微词云-情感分析-饼状图.png"/>
          <p:cNvPicPr/>
          <p:nvPr/>
        </p:nvPicPr>
        <p:blipFill rotWithShape="1">
          <a:blip r:embed="rId5" cstate="print">
            <a:extLst>
              <a:ext uri="{28A0092B-C50C-407E-A947-70E740481C1C}">
                <a14:useLocalDpi xmlns:a14="http://schemas.microsoft.com/office/drawing/2010/main" val="0"/>
              </a:ext>
            </a:extLst>
          </a:blip>
          <a:srcRect l="7947" t="13914" r="6713" b="13839"/>
          <a:stretch/>
        </p:blipFill>
        <p:spPr bwMode="auto">
          <a:xfrm>
            <a:off x="6795654" y="3131639"/>
            <a:ext cx="1591660" cy="1523279"/>
          </a:xfrm>
          <a:prstGeom prst="rect">
            <a:avLst/>
          </a:prstGeom>
          <a:noFill/>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研究过程</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5" name="图片 4"/>
          <p:cNvPicPr>
            <a:picLocks noChangeAspect="1"/>
          </p:cNvPicPr>
          <p:nvPr/>
        </p:nvPicPr>
        <p:blipFill>
          <a:blip r:embed="rId2"/>
          <a:stretch>
            <a:fillRect/>
          </a:stretch>
        </p:blipFill>
        <p:spPr>
          <a:xfrm>
            <a:off x="1106132" y="1171363"/>
            <a:ext cx="2438984" cy="1752280"/>
          </a:xfrm>
          <a:prstGeom prst="rect">
            <a:avLst/>
          </a:prstGeom>
        </p:spPr>
      </p:pic>
      <p:pic>
        <p:nvPicPr>
          <p:cNvPr id="2" name="图片 1"/>
          <p:cNvPicPr>
            <a:picLocks noChangeAspect="1"/>
          </p:cNvPicPr>
          <p:nvPr/>
        </p:nvPicPr>
        <p:blipFill>
          <a:blip r:embed="rId3"/>
          <a:stretch>
            <a:fillRect/>
          </a:stretch>
        </p:blipFill>
        <p:spPr>
          <a:xfrm>
            <a:off x="8567493" y="1302707"/>
            <a:ext cx="3119291" cy="4820721"/>
          </a:xfrm>
          <a:prstGeom prst="rect">
            <a:avLst/>
          </a:prstGeom>
        </p:spPr>
      </p:pic>
      <p:pic>
        <p:nvPicPr>
          <p:cNvPr id="4" name="图片 3"/>
          <p:cNvPicPr>
            <a:picLocks noChangeAspect="1"/>
          </p:cNvPicPr>
          <p:nvPr/>
        </p:nvPicPr>
        <p:blipFill>
          <a:blip r:embed="rId4"/>
          <a:stretch>
            <a:fillRect/>
          </a:stretch>
        </p:blipFill>
        <p:spPr>
          <a:xfrm>
            <a:off x="4844482" y="1252603"/>
            <a:ext cx="3428650" cy="4741101"/>
          </a:xfrm>
          <a:prstGeom prst="rect">
            <a:avLst/>
          </a:prstGeom>
        </p:spPr>
      </p:pic>
      <p:sp>
        <p:nvSpPr>
          <p:cNvPr id="6" name="矩形 5"/>
          <p:cNvSpPr/>
          <p:nvPr/>
        </p:nvSpPr>
        <p:spPr>
          <a:xfrm>
            <a:off x="549100" y="2903892"/>
            <a:ext cx="4148202" cy="3156120"/>
          </a:xfrm>
          <a:prstGeom prst="rect">
            <a:avLst/>
          </a:prstGeom>
        </p:spPr>
        <p:txBody>
          <a:bodyPr wrap="square">
            <a:spAutoFit/>
          </a:bodyPr>
          <a:lstStyle/>
          <a:p>
            <a:pPr indent="304800" algn="just">
              <a:lnSpc>
                <a:spcPts val="2000"/>
              </a:lnSpc>
              <a:spcAft>
                <a:spcPts val="0"/>
              </a:spcAft>
            </a:pPr>
            <a:r>
              <a:rPr lang="zh-CN" altLang="zh-CN" sz="1600" kern="100" dirty="0">
                <a:solidFill>
                  <a:srgbClr val="000000"/>
                </a:solidFill>
                <a:latin typeface="Times New Roman" panose="02020603050405020304" pitchFamily="18" charset="0"/>
                <a:cs typeface="Times New Roman" panose="02020603050405020304" pitchFamily="18" charset="0"/>
              </a:rPr>
              <a:t>网络文本采集自动从网页、社交媒体、论坛等来源提取大量文本信息，为数据分析和研究提供丰富的素材，并有助于揭示隐藏在大量信息中的真相和规律。本研究通过后羿采集器收集数据，数据来源选择携程网，经过数据复核与筛选，最终成功收集到关于徐州旅游评论共</a:t>
            </a:r>
            <a:r>
              <a:rPr lang="en-US" altLang="zh-CN" sz="1600" kern="100" dirty="0">
                <a:solidFill>
                  <a:srgbClr val="000000"/>
                </a:solidFill>
                <a:latin typeface="Times New Roman" panose="02020603050405020304" pitchFamily="18" charset="0"/>
                <a:cs typeface="Times New Roman" panose="02020603050405020304" pitchFamily="18" charset="0"/>
              </a:rPr>
              <a:t>9209</a:t>
            </a:r>
            <a:r>
              <a:rPr lang="zh-CN" altLang="zh-CN" sz="1600" kern="100" dirty="0">
                <a:solidFill>
                  <a:srgbClr val="000000"/>
                </a:solidFill>
                <a:latin typeface="Times New Roman" panose="02020603050405020304" pitchFamily="18" charset="0"/>
                <a:cs typeface="Times New Roman" panose="02020603050405020304" pitchFamily="18" charset="0"/>
              </a:rPr>
              <a:t>条符合条件的评论数据。同时借助微词云软件，对所收集的游客评论进行深入数据分析，分析重点包括高频词汇的识别、语义网络的建构以及游客情感倾向的评估等。这些分析结果为徐州旅游形象构建提供了坚实的数据支撑。</a:t>
            </a:r>
            <a:endParaRPr lang="zh-CN" altLang="zh-CN" sz="1200" kern="100" dirty="0">
              <a:cs typeface="Times New Roman" panose="02020603050405020304" pitchFamily="18" charset="0"/>
            </a:endParaRPr>
          </a:p>
        </p:txBody>
      </p:sp>
    </p:spTree>
    <p:extLst>
      <p:ext uri="{BB962C8B-B14F-4D97-AF65-F5344CB8AC3E}">
        <p14:creationId xmlns:p14="http://schemas.microsoft.com/office/powerpoint/2010/main" val="117490727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研究过程</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 name="矩形 5"/>
          <p:cNvSpPr/>
          <p:nvPr/>
        </p:nvSpPr>
        <p:spPr>
          <a:xfrm>
            <a:off x="4427952" y="939409"/>
            <a:ext cx="7597034" cy="5355312"/>
          </a:xfrm>
          <a:prstGeom prst="rect">
            <a:avLst/>
          </a:prstGeom>
        </p:spPr>
        <p:txBody>
          <a:bodyPr wrap="square">
            <a:spAutoFit/>
          </a:bodyPr>
          <a:lstStyle/>
          <a:p>
            <a:r>
              <a:rPr lang="zh-CN" altLang="zh-CN" dirty="0" smtClean="0"/>
              <a:t>在</a:t>
            </a:r>
            <a:r>
              <a:rPr lang="zh-CN" altLang="zh-CN" dirty="0"/>
              <a:t>运用微词云软件对采集的数据进行深度处理后，可获得详细的高频词分析可视化数据，如表</a:t>
            </a:r>
            <a:r>
              <a:rPr lang="en-US" altLang="zh-CN" dirty="0"/>
              <a:t>1</a:t>
            </a:r>
            <a:r>
              <a:rPr lang="zh-CN" altLang="zh-CN" dirty="0"/>
              <a:t>所示。在这份数据表中，已挑选出不同词性前</a:t>
            </a:r>
            <a:r>
              <a:rPr lang="en-US" altLang="zh-CN" dirty="0"/>
              <a:t>20</a:t>
            </a:r>
            <a:r>
              <a:rPr lang="zh-CN" altLang="zh-CN" dirty="0"/>
              <a:t>个最具代表性的高频词汇，其中值得注意的是，“汉墓”、“文化”、“博物馆”这几个词汇在网络评论中高频出现，突出了徐州在汉代历史文化方面的重要地位，也反映了城市在历史文化保护、传承和展示方面的努力。这些场所不仅为游客提供了丰富的历史文化体验，也提升了城市的文化软实力；“旅游景区”、“乐园”、“项目”等词汇则表明除了历史文化旅游外，徐州还为游客提供了可能包括主题公园、水上乐园、游乐园等多样化的休闲娱乐旅游项目，适合家庭亲子游、年轻人休闲娱乐等不同类型的游客。这些多样化的旅游产品和服务不仅丰富了徐州的旅游形象，也提高了城市的旅游吸引力和竞争力</a:t>
            </a:r>
            <a:r>
              <a:rPr lang="zh-CN" altLang="zh-CN" dirty="0" smtClean="0"/>
              <a:t>。</a:t>
            </a:r>
            <a:endParaRPr lang="en-US" altLang="zh-CN" dirty="0" smtClean="0"/>
          </a:p>
          <a:p>
            <a:endParaRPr lang="zh-CN" altLang="zh-CN" dirty="0"/>
          </a:p>
          <a:p>
            <a:r>
              <a:rPr lang="zh-CN" altLang="zh-CN" dirty="0"/>
              <a:t>“很好</a:t>
            </a:r>
            <a:r>
              <a:rPr lang="en-US" altLang="zh-CN" dirty="0"/>
              <a:t>”</a:t>
            </a:r>
            <a:r>
              <a:rPr lang="zh-CN" altLang="zh-CN" dirty="0"/>
              <a:t>和</a:t>
            </a:r>
            <a:r>
              <a:rPr lang="en-US" altLang="zh-CN" dirty="0"/>
              <a:t>“</a:t>
            </a:r>
            <a:r>
              <a:rPr lang="zh-CN" altLang="zh-CN" dirty="0"/>
              <a:t>值得</a:t>
            </a:r>
            <a:r>
              <a:rPr lang="en-US" altLang="zh-CN" dirty="0"/>
              <a:t>”</a:t>
            </a:r>
            <a:r>
              <a:rPr lang="zh-CN" altLang="zh-CN" dirty="0"/>
              <a:t>这两个词汇表明游客对徐州的旅游体验给予了高度评价。他们可能觉得徐州的景点、服务、设施等方面都达到了或超出了他们的期望，认为这次旅行是值得的；</a:t>
            </a:r>
            <a:r>
              <a:rPr lang="en-US" altLang="zh-CN" dirty="0"/>
              <a:t>“</a:t>
            </a:r>
            <a:r>
              <a:rPr lang="zh-CN" altLang="zh-CN" dirty="0"/>
              <a:t>开心</a:t>
            </a:r>
            <a:r>
              <a:rPr lang="en-US" altLang="zh-CN" dirty="0"/>
              <a:t>”</a:t>
            </a:r>
            <a:r>
              <a:rPr lang="zh-CN" altLang="zh-CN" dirty="0"/>
              <a:t>和</a:t>
            </a:r>
            <a:r>
              <a:rPr lang="en-US" altLang="zh-CN" dirty="0"/>
              <a:t>“</a:t>
            </a:r>
            <a:r>
              <a:rPr lang="zh-CN" altLang="zh-CN" dirty="0"/>
              <a:t>喜欢</a:t>
            </a:r>
            <a:r>
              <a:rPr lang="en-US" altLang="zh-CN" dirty="0"/>
              <a:t>”</a:t>
            </a:r>
            <a:r>
              <a:rPr lang="zh-CN" altLang="zh-CN" dirty="0"/>
              <a:t>这两个词汇则直接反映了游客在旅行</a:t>
            </a:r>
            <a:r>
              <a:rPr lang="zh-CN" altLang="zh-CN" dirty="0" smtClean="0"/>
              <a:t>过程</a:t>
            </a:r>
            <a:r>
              <a:rPr lang="zh-CN" altLang="zh-CN" dirty="0"/>
              <a:t>中的情感状态——他们可能享受了愉快的时光，对徐州的风土人情、美食、文化等方面产生了浓厚的兴趣；</a:t>
            </a:r>
            <a:r>
              <a:rPr lang="en-US" altLang="zh-CN" dirty="0"/>
              <a:t>“</a:t>
            </a:r>
            <a:r>
              <a:rPr lang="zh-CN" altLang="zh-CN" dirty="0"/>
              <a:t>特别</a:t>
            </a:r>
            <a:r>
              <a:rPr lang="en-US" altLang="zh-CN" dirty="0"/>
              <a:t>”</a:t>
            </a:r>
            <a:r>
              <a:rPr lang="zh-CN" altLang="zh-CN" dirty="0"/>
              <a:t>这个词汇表明徐州在某些方面有着与众不同的特点或优势，这些特点或优势可能是其他城市所不具备的，游客因此留下了深刻的印象。</a:t>
            </a:r>
            <a:endParaRPr lang="zh-CN" altLang="zh-CN" sz="1200" kern="100" dirty="0">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640871" y="939409"/>
            <a:ext cx="3637964" cy="4954087"/>
          </a:xfrm>
          <a:prstGeom prst="rect">
            <a:avLst/>
          </a:prstGeom>
        </p:spPr>
      </p:pic>
    </p:spTree>
    <p:extLst>
      <p:ext uri="{BB962C8B-B14F-4D97-AF65-F5344CB8AC3E}">
        <p14:creationId xmlns:p14="http://schemas.microsoft.com/office/powerpoint/2010/main" val="73883679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研究过程</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7" name="图片 6" descr="F:\2024-2025学年第一学期\高中研究性学习报告\微词云最新生成\微词云.jpg"/>
          <p:cNvPicPr/>
          <p:nvPr/>
        </p:nvPicPr>
        <p:blipFill rotWithShape="1">
          <a:blip r:embed="rId2">
            <a:extLst>
              <a:ext uri="{28A0092B-C50C-407E-A947-70E740481C1C}">
                <a14:useLocalDpi xmlns:a14="http://schemas.microsoft.com/office/drawing/2010/main" val="0"/>
              </a:ext>
            </a:extLst>
          </a:blip>
          <a:srcRect l="4595" t="5279" r="4793" b="5334"/>
          <a:stretch/>
        </p:blipFill>
        <p:spPr bwMode="auto">
          <a:xfrm>
            <a:off x="789010" y="939409"/>
            <a:ext cx="3225582" cy="2188463"/>
          </a:xfrm>
          <a:prstGeom prst="rect">
            <a:avLst/>
          </a:prstGeom>
          <a:noFill/>
          <a:ln>
            <a:noFill/>
          </a:ln>
          <a:extLst>
            <a:ext uri="{53640926-AAD7-44D8-BBD7-CCE9431645EC}">
              <a14:shadowObscured xmlns:a14="http://schemas.microsoft.com/office/drawing/2010/main"/>
            </a:ext>
          </a:extLst>
        </p:spPr>
      </p:pic>
      <p:pic>
        <p:nvPicPr>
          <p:cNvPr id="8" name="图片 7" descr="F:\2024-2025学年第一学期\高中研究性学习报告\微词云最新生成\微词云1.jpg"/>
          <p:cNvPicPr/>
          <p:nvPr/>
        </p:nvPicPr>
        <p:blipFill rotWithShape="1">
          <a:blip r:embed="rId3">
            <a:extLst>
              <a:ext uri="{28A0092B-C50C-407E-A947-70E740481C1C}">
                <a14:useLocalDpi xmlns:a14="http://schemas.microsoft.com/office/drawing/2010/main" val="0"/>
              </a:ext>
            </a:extLst>
          </a:blip>
          <a:srcRect l="4355" t="4418" r="4847" b="4610"/>
          <a:stretch/>
        </p:blipFill>
        <p:spPr bwMode="auto">
          <a:xfrm>
            <a:off x="789009" y="3325355"/>
            <a:ext cx="3294475" cy="2530563"/>
          </a:xfrm>
          <a:prstGeom prst="rect">
            <a:avLst/>
          </a:prstGeom>
          <a:noFill/>
          <a:ln>
            <a:noFill/>
          </a:ln>
          <a:extLst>
            <a:ext uri="{53640926-AAD7-44D8-BBD7-CCE9431645EC}">
              <a14:shadowObscured xmlns:a14="http://schemas.microsoft.com/office/drawing/2010/main"/>
            </a:ext>
          </a:extLst>
        </p:spPr>
      </p:pic>
      <p:sp>
        <p:nvSpPr>
          <p:cNvPr id="9" name="矩形 8"/>
          <p:cNvSpPr/>
          <p:nvPr/>
        </p:nvSpPr>
        <p:spPr>
          <a:xfrm>
            <a:off x="4014592" y="939409"/>
            <a:ext cx="8254652" cy="5355312"/>
          </a:xfrm>
          <a:prstGeom prst="rect">
            <a:avLst/>
          </a:prstGeom>
        </p:spPr>
        <p:txBody>
          <a:bodyPr wrap="square">
            <a:spAutoFit/>
          </a:bodyPr>
          <a:lstStyle/>
          <a:p>
            <a:r>
              <a:rPr lang="zh-CN" altLang="zh-CN" dirty="0"/>
              <a:t>在高频词云图中，字体的大小直接反映了词频的高低，字体愈大则表明该词在文本中出现的次数愈多。观微而洞真</a:t>
            </a:r>
            <a:r>
              <a:rPr lang="en-US" altLang="zh-CN" dirty="0"/>
              <a:t>,</a:t>
            </a:r>
            <a:r>
              <a:rPr lang="zh-CN" altLang="zh-CN" dirty="0"/>
              <a:t>见微而知著。深入分析高频词云图，可以观察得出徐州旅游形象的独特特征和显著特点。如图</a:t>
            </a:r>
            <a:r>
              <a:rPr lang="en-US" altLang="zh-CN" dirty="0"/>
              <a:t>1</a:t>
            </a:r>
            <a:r>
              <a:rPr lang="zh-CN" altLang="zh-CN" dirty="0"/>
              <a:t>所示，</a:t>
            </a:r>
            <a:r>
              <a:rPr lang="en-US" altLang="zh-CN" dirty="0"/>
              <a:t>“</a:t>
            </a:r>
            <a:r>
              <a:rPr lang="zh-CN" altLang="zh-CN" dirty="0"/>
              <a:t>不错</a:t>
            </a:r>
            <a:r>
              <a:rPr lang="en-US" altLang="zh-CN" dirty="0"/>
              <a:t>”</a:t>
            </a:r>
            <a:r>
              <a:rPr lang="zh-CN" altLang="zh-CN" dirty="0"/>
              <a:t>、</a:t>
            </a:r>
            <a:r>
              <a:rPr lang="en-US" altLang="zh-CN" dirty="0"/>
              <a:t>“</a:t>
            </a:r>
            <a:r>
              <a:rPr lang="zh-CN" altLang="zh-CN" dirty="0"/>
              <a:t>值得</a:t>
            </a:r>
            <a:r>
              <a:rPr lang="en-US" altLang="zh-CN" dirty="0"/>
              <a:t>”</a:t>
            </a:r>
            <a:r>
              <a:rPr lang="zh-CN" altLang="zh-CN" dirty="0"/>
              <a:t>等高频词反映了游客对整体旅游体验的评价是积极的，且表明游客认为徐州这座城市作为旅游目的地无论是从景点质量、文化体验还是美食享受等方面来看具有很高的性价比，自己在这里花费的时间和金钱都得到了充分的回报</a:t>
            </a:r>
            <a:r>
              <a:rPr lang="zh-CN" altLang="zh-CN" dirty="0" smtClean="0"/>
              <a:t>。</a:t>
            </a:r>
            <a:endParaRPr lang="en-US" altLang="zh-CN" dirty="0" smtClean="0"/>
          </a:p>
          <a:p>
            <a:endParaRPr lang="zh-CN" altLang="zh-CN" dirty="0"/>
          </a:p>
          <a:p>
            <a:r>
              <a:rPr lang="zh-CN" altLang="zh-CN" dirty="0"/>
              <a:t>作为我国烹饪祖师彭祖的故乡，徐州美食源远流长。</a:t>
            </a:r>
            <a:r>
              <a:rPr lang="en-US" altLang="zh-CN" dirty="0"/>
              <a:t>“</a:t>
            </a:r>
            <a:r>
              <a:rPr lang="zh-CN" altLang="zh-CN" dirty="0"/>
              <a:t>好吃</a:t>
            </a:r>
            <a:r>
              <a:rPr lang="en-US" altLang="zh-CN" dirty="0"/>
              <a:t>”</a:t>
            </a:r>
            <a:r>
              <a:rPr lang="zh-CN" altLang="zh-CN" dirty="0"/>
              <a:t>作为高频词之一，凸显了徐州餐饮的特殊优势。徐州的菜点秉承有大彭风味</a:t>
            </a:r>
            <a:r>
              <a:rPr lang="en-US" altLang="zh-CN" dirty="0"/>
              <a:t>,</a:t>
            </a:r>
            <a:r>
              <a:rPr lang="zh-CN" altLang="zh-CN" dirty="0"/>
              <a:t>制作考究，风味独特，自成体系，且几乎每一道菜都有一个文化典故。游客在这里品尝到了各种美味佳肴，享受了独特的美食体验，学习了丰富多彩的美食文化。这种丰富的美食资源不仅提升了城市的吸引力，也成为了游客们流连忘返的重要因素之一</a:t>
            </a:r>
            <a:r>
              <a:rPr lang="zh-CN" altLang="zh-CN" dirty="0" smtClean="0"/>
              <a:t>。</a:t>
            </a:r>
            <a:endParaRPr lang="en-US" altLang="zh-CN" dirty="0" smtClean="0"/>
          </a:p>
          <a:p>
            <a:endParaRPr lang="zh-CN" altLang="zh-CN" dirty="0"/>
          </a:p>
          <a:p>
            <a:r>
              <a:rPr lang="zh-CN" altLang="zh-CN" dirty="0"/>
              <a:t>而“再来”这一词汇表明了徐州能够让游客产生</a:t>
            </a:r>
            <a:r>
              <a:rPr lang="en-US" altLang="zh-CN" dirty="0"/>
              <a:t>“</a:t>
            </a:r>
            <a:r>
              <a:rPr lang="zh-CN" altLang="zh-CN" dirty="0"/>
              <a:t>再来</a:t>
            </a:r>
            <a:r>
              <a:rPr lang="en-US" altLang="zh-CN" dirty="0"/>
              <a:t>”</a:t>
            </a:r>
            <a:r>
              <a:rPr lang="zh-CN" altLang="zh-CN" dirty="0"/>
              <a:t>的念头，具有很强的旅游吸引力。这种吸引力来源于城市的自然风光、人文景观、历史文化、美食文化等多个方面。游客认为这个城市有太多的地方值得一游，太多的美食值得一品，太多的文化值得一探，高频词中的美食“烧烤”，游客出行“方便”的高铁——地铁——哈喽电车模式，徐州早点和小吃品类与味道的“特别”则是游客“再来”这一想法最好的注脚。</a:t>
            </a:r>
          </a:p>
        </p:txBody>
      </p:sp>
    </p:spTree>
    <p:extLst>
      <p:ext uri="{BB962C8B-B14F-4D97-AF65-F5344CB8AC3E}">
        <p14:creationId xmlns:p14="http://schemas.microsoft.com/office/powerpoint/2010/main" val="164053288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研究过程</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9" name="矩形 8"/>
          <p:cNvSpPr/>
          <p:nvPr/>
        </p:nvSpPr>
        <p:spPr>
          <a:xfrm>
            <a:off x="4427952" y="939409"/>
            <a:ext cx="7597034" cy="4801314"/>
          </a:xfrm>
          <a:prstGeom prst="rect">
            <a:avLst/>
          </a:prstGeom>
        </p:spPr>
        <p:txBody>
          <a:bodyPr wrap="square">
            <a:spAutoFit/>
          </a:bodyPr>
          <a:lstStyle/>
          <a:p>
            <a:pPr lvl="0"/>
            <a:r>
              <a:rPr lang="zh-CN" altLang="zh-CN" dirty="0"/>
              <a:t>相较于情绪的波动性，情感展现出了相对稳定的特质。情感不仅是人们</a:t>
            </a:r>
            <a:r>
              <a:rPr lang="zh-CN" altLang="zh-CN" dirty="0" smtClean="0"/>
              <a:t>行为</a:t>
            </a:r>
            <a:r>
              <a:rPr lang="zh-CN" altLang="en-US" dirty="0">
                <a:solidFill>
                  <a:srgbClr val="000000"/>
                </a:solidFill>
                <a:latin typeface="宋体" panose="02010600030101010101" pitchFamily="2" charset="-122"/>
                <a:cs typeface="Times New Roman" panose="02020603050405020304" pitchFamily="18" charset="0"/>
              </a:rPr>
              <a:t>的驱动力，更是人与人之间互动交流的重要媒介，同时扮演着符号象征和社会交流的关键角色</a:t>
            </a:r>
            <a:r>
              <a:rPr lang="en-US" altLang="zh-CN" sz="1200" baseline="30000" dirty="0">
                <a:latin typeface="宋体" panose="02010600030101010101" pitchFamily="2" charset="-122"/>
                <a:cs typeface="Times New Roman" panose="02020603050405020304" pitchFamily="18" charset="0"/>
              </a:rPr>
              <a:t>[3]</a:t>
            </a:r>
            <a:r>
              <a:rPr lang="zh-CN" altLang="en-US" dirty="0">
                <a:solidFill>
                  <a:srgbClr val="000000"/>
                </a:solidFill>
                <a:latin typeface="宋体" panose="02010600030101010101" pitchFamily="2" charset="-122"/>
                <a:cs typeface="Times New Roman" panose="02020603050405020304" pitchFamily="18" charset="0"/>
              </a:rPr>
              <a:t>。旅游情感是一个动态的变化过程</a:t>
            </a:r>
            <a:r>
              <a:rPr lang="en-US" altLang="zh-CN" dirty="0">
                <a:solidFill>
                  <a:srgbClr val="000000"/>
                </a:solidFill>
                <a:latin typeface="Times New Roman" panose="02020603050405020304" pitchFamily="18" charset="0"/>
                <a:cs typeface="Times New Roman" panose="02020603050405020304" pitchFamily="18" charset="0"/>
              </a:rPr>
              <a:t>——</a:t>
            </a:r>
            <a:r>
              <a:rPr lang="zh-CN" altLang="en-US" dirty="0">
                <a:solidFill>
                  <a:srgbClr val="000000"/>
                </a:solidFill>
                <a:latin typeface="宋体" panose="02010600030101010101" pitchFamily="2" charset="-122"/>
                <a:cs typeface="Times New Roman" panose="02020603050405020304" pitchFamily="18" charset="0"/>
              </a:rPr>
              <a:t>最开始，他们怀揣着对徐州最理想的旅游期待，然而随着游玩进程的推进，这些期待可能会基于实际体验而有所增减，最终，这些不断累积的感受形成了游客在携程平台上对徐州整体旅游体验的综合评价。</a:t>
            </a:r>
            <a:r>
              <a:rPr lang="zh-CN" altLang="en-US" sz="700" dirty="0"/>
              <a:t> </a:t>
            </a:r>
            <a:endParaRPr lang="zh-CN" altLang="en-US" sz="2800" dirty="0">
              <a:latin typeface="Arial" panose="020B0604020202020204" pitchFamily="34" charset="0"/>
            </a:endParaRPr>
          </a:p>
          <a:p>
            <a:endParaRPr lang="en-US" altLang="zh-CN" dirty="0" smtClean="0"/>
          </a:p>
          <a:p>
            <a:r>
              <a:rPr lang="zh-CN" altLang="zh-CN" dirty="0" smtClean="0"/>
              <a:t>游客</a:t>
            </a:r>
            <a:r>
              <a:rPr lang="zh-CN" altLang="zh-CN" dirty="0"/>
              <a:t>的体验感与积极情感的高低密切相关，积极情感越高，游客的体验感就越好，反之，游客的体验感受也会随着积极情感的降低而变差。根据表</a:t>
            </a:r>
            <a:r>
              <a:rPr lang="en-US" altLang="zh-CN" dirty="0"/>
              <a:t>2</a:t>
            </a:r>
            <a:r>
              <a:rPr lang="zh-CN" altLang="zh-CN" dirty="0"/>
              <a:t>、图</a:t>
            </a:r>
            <a:r>
              <a:rPr lang="en-US" altLang="zh-CN" dirty="0"/>
              <a:t>2</a:t>
            </a:r>
            <a:r>
              <a:rPr lang="zh-CN" altLang="zh-CN" dirty="0"/>
              <a:t>数据显示，积极情感占据了高达</a:t>
            </a:r>
            <a:r>
              <a:rPr lang="en-US" altLang="zh-CN" dirty="0"/>
              <a:t>71.49</a:t>
            </a:r>
            <a:r>
              <a:rPr lang="zh-CN" altLang="zh-CN" dirty="0"/>
              <a:t>％的比例，这表明游客对徐州的评价较高，且大部分游客对徐州旅游持积极态度。然而，可以注意到的是，仍有相当一部分游客表达了不满，这主要集中在“一些收费景区门票较贵”、“食物油腻且辣”以及“部分景点不值得一去”、“热门打卡景点及美食拥挤”等方面，这些消极评价占据了</a:t>
            </a:r>
            <a:r>
              <a:rPr lang="en-US" altLang="zh-CN" dirty="0"/>
              <a:t>13.73</a:t>
            </a:r>
            <a:r>
              <a:rPr lang="zh-CN" altLang="zh-CN" dirty="0"/>
              <a:t>％的比例。针对这些问题，徐州需要在后续的旅游发展中采取相应的措施来加以解决，以进一步提升游客的满意度。</a:t>
            </a:r>
          </a:p>
          <a:p>
            <a:endParaRPr lang="zh-CN" altLang="zh-CN" dirty="0"/>
          </a:p>
        </p:txBody>
      </p:sp>
      <p:pic>
        <p:nvPicPr>
          <p:cNvPr id="2" name="图片 1"/>
          <p:cNvPicPr>
            <a:picLocks noChangeAspect="1"/>
          </p:cNvPicPr>
          <p:nvPr/>
        </p:nvPicPr>
        <p:blipFill>
          <a:blip r:embed="rId2"/>
          <a:stretch>
            <a:fillRect/>
          </a:stretch>
        </p:blipFill>
        <p:spPr>
          <a:xfrm>
            <a:off x="415120" y="939409"/>
            <a:ext cx="3852172" cy="2298569"/>
          </a:xfrm>
          <a:prstGeom prst="rect">
            <a:avLst/>
          </a:prstGeom>
        </p:spPr>
      </p:pic>
      <p:pic>
        <p:nvPicPr>
          <p:cNvPr id="3" name="图片 2"/>
          <p:cNvPicPr>
            <a:picLocks noChangeAspect="1"/>
          </p:cNvPicPr>
          <p:nvPr/>
        </p:nvPicPr>
        <p:blipFill>
          <a:blip r:embed="rId3"/>
          <a:stretch>
            <a:fillRect/>
          </a:stretch>
        </p:blipFill>
        <p:spPr>
          <a:xfrm>
            <a:off x="605712" y="3689661"/>
            <a:ext cx="3592686" cy="2404644"/>
          </a:xfrm>
          <a:prstGeom prst="rect">
            <a:avLst/>
          </a:prstGeom>
        </p:spPr>
      </p:pic>
    </p:spTree>
    <p:extLst>
      <p:ext uri="{BB962C8B-B14F-4D97-AF65-F5344CB8AC3E}">
        <p14:creationId xmlns:p14="http://schemas.microsoft.com/office/powerpoint/2010/main" val="217726633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图片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174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dirty="0">
                <a:solidFill>
                  <a:srgbClr val="1C4885"/>
                </a:solidFill>
                <a:latin typeface="微软雅黑" panose="020B0503020204020204" pitchFamily="34" charset="-122"/>
                <a:ea typeface="微软雅黑" panose="020B0503020204020204" pitchFamily="34" charset="-122"/>
              </a:rPr>
              <a:t>4</a:t>
            </a:r>
            <a:endParaRPr lang="zh-CN" altLang="en-US" sz="34400" b="1" dirty="0">
              <a:solidFill>
                <a:srgbClr val="1C4885"/>
              </a:solidFill>
              <a:latin typeface="微软雅黑" panose="020B0503020204020204" pitchFamily="34" charset="-122"/>
              <a:ea typeface="微软雅黑" panose="020B0503020204020204" pitchFamily="34" charset="-122"/>
            </a:endParaRPr>
          </a:p>
        </p:txBody>
      </p:sp>
      <p:sp>
        <p:nvSpPr>
          <p:cNvPr id="31749" name="文本框 12"/>
          <p:cNvSpPr txBox="1">
            <a:spLocks noChangeArrowheads="1"/>
          </p:cNvSpPr>
          <p:nvPr/>
        </p:nvSpPr>
        <p:spPr bwMode="auto">
          <a:xfrm>
            <a:off x="2762250" y="3632200"/>
            <a:ext cx="574255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7200" b="1" dirty="0" smtClean="0">
                <a:solidFill>
                  <a:srgbClr val="1C4885"/>
                </a:solidFill>
                <a:latin typeface="微软雅黑" panose="020B0503020204020204" pitchFamily="34" charset="-122"/>
                <a:ea typeface="微软雅黑" panose="020B0503020204020204" pitchFamily="34" charset="-122"/>
              </a:rPr>
              <a:t>结论与对策</a:t>
            </a:r>
            <a:endParaRPr lang="zh-CN" altLang="en-US" sz="7200" b="1" dirty="0">
              <a:solidFill>
                <a:srgbClr val="1C4885"/>
              </a:solidFill>
              <a:latin typeface="微软雅黑" panose="020B0503020204020204" pitchFamily="34" charset="-122"/>
              <a:ea typeface="微软雅黑" panose="020B0503020204020204" pitchFamily="34" charset="-122"/>
            </a:endParaRPr>
          </a:p>
        </p:txBody>
      </p:sp>
      <p:sp>
        <p:nvSpPr>
          <p:cNvPr id="31752" name="文本框 17"/>
          <p:cNvSpPr/>
          <p:nvPr/>
        </p:nvSpPr>
        <p:spPr bwMode="auto">
          <a:xfrm>
            <a:off x="168275" y="4889500"/>
            <a:ext cx="2484438" cy="928688"/>
          </a:xfrm>
          <a:custGeom>
            <a:avLst/>
            <a:gdLst>
              <a:gd name="T0" fmla="*/ 0 w 2484854"/>
              <a:gd name="T1" fmla="*/ 0 h 929514"/>
              <a:gd name="T2" fmla="*/ 2481942 w 2484854"/>
              <a:gd name="T3" fmla="*/ 0 h 929514"/>
              <a:gd name="T4" fmla="*/ 2481942 w 2484854"/>
              <a:gd name="T5" fmla="*/ 206677 h 929514"/>
              <a:gd name="T6" fmla="*/ 2081078 w 2484854"/>
              <a:gd name="T7" fmla="*/ 206677 h 929514"/>
              <a:gd name="T8" fmla="*/ 2081078 w 2484854"/>
              <a:gd name="T9" fmla="*/ 923747 h 929514"/>
              <a:gd name="T10" fmla="*/ 1452066 w 2484854"/>
              <a:gd name="T11" fmla="*/ 923747 h 929514"/>
              <a:gd name="T12" fmla="*/ 1452066 w 2484854"/>
              <a:gd name="T13" fmla="*/ 206677 h 929514"/>
              <a:gd name="T14" fmla="*/ 0 w 2484854"/>
              <a:gd name="T15" fmla="*/ 206677 h 929514"/>
              <a:gd name="T16" fmla="*/ 0 w 2484854"/>
              <a:gd name="T17" fmla="*/ 0 h 9295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84854" h="929514">
                <a:moveTo>
                  <a:pt x="0" y="0"/>
                </a:moveTo>
                <a:lnTo>
                  <a:pt x="2484854" y="0"/>
                </a:lnTo>
                <a:lnTo>
                  <a:pt x="2484854" y="207967"/>
                </a:lnTo>
                <a:lnTo>
                  <a:pt x="2083520" y="207967"/>
                </a:lnTo>
                <a:lnTo>
                  <a:pt x="2083520" y="929514"/>
                </a:lnTo>
                <a:lnTo>
                  <a:pt x="1453767" y="929514"/>
                </a:lnTo>
                <a:lnTo>
                  <a:pt x="1453767" y="207967"/>
                </a:lnTo>
                <a:lnTo>
                  <a:pt x="0" y="2079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extLst>
      <p:ext uri="{BB962C8B-B14F-4D97-AF65-F5344CB8AC3E}">
        <p14:creationId xmlns:p14="http://schemas.microsoft.com/office/powerpoint/2010/main" val="77513763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43911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徐州旅游形象构建建议与对策</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7" name="AutoShape 82"/>
          <p:cNvSpPr/>
          <p:nvPr/>
        </p:nvSpPr>
        <p:spPr bwMode="auto">
          <a:xfrm>
            <a:off x="2720462" y="1379479"/>
            <a:ext cx="34925" cy="34925"/>
          </a:xfrm>
          <a:custGeom>
            <a:avLst/>
            <a:gdLst>
              <a:gd name="T0" fmla="*/ 312045 w 21600"/>
              <a:gd name="T1" fmla="*/ 416041 h 21600"/>
              <a:gd name="T2" fmla="*/ 208027 w 21600"/>
              <a:gd name="T3" fmla="*/ 312045 h 21600"/>
              <a:gd name="T4" fmla="*/ 312045 w 21600"/>
              <a:gd name="T5" fmla="*/ 208027 h 21600"/>
              <a:gd name="T6" fmla="*/ 416041 w 21600"/>
              <a:gd name="T7" fmla="*/ 312045 h 21600"/>
              <a:gd name="T8" fmla="*/ 312045 w 21600"/>
              <a:gd name="T9" fmla="*/ 416041 h 21600"/>
              <a:gd name="T10" fmla="*/ 312045 w 21600"/>
              <a:gd name="T11" fmla="*/ 0 h 21600"/>
              <a:gd name="T12" fmla="*/ 0 w 21600"/>
              <a:gd name="T13" fmla="*/ 312045 h 21600"/>
              <a:gd name="T14" fmla="*/ 312045 w 21600"/>
              <a:gd name="T15" fmla="*/ 624029 h 21600"/>
              <a:gd name="T16" fmla="*/ 624069 w 21600"/>
              <a:gd name="T17" fmla="*/ 312045 h 21600"/>
              <a:gd name="T18" fmla="*/ 312045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DB817"/>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8" name="TextBox 13"/>
          <p:cNvSpPr txBox="1">
            <a:spLocks noChangeArrowheads="1"/>
          </p:cNvSpPr>
          <p:nvPr/>
        </p:nvSpPr>
        <p:spPr bwMode="auto">
          <a:xfrm>
            <a:off x="1696525" y="1912879"/>
            <a:ext cx="2338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zh-CN" sz="1600" b="1" dirty="0" smtClean="0">
                <a:solidFill>
                  <a:srgbClr val="445469"/>
                </a:solidFill>
                <a:latin typeface="Arial" panose="020B0604020202020204" pitchFamily="34" charset="0"/>
                <a:ea typeface="微软雅黑" panose="020B0503020204020204" pitchFamily="34" charset="-122"/>
              </a:rPr>
              <a:t>历史</a:t>
            </a:r>
            <a:r>
              <a:rPr lang="zh-CN" altLang="zh-CN" sz="1600" b="1" dirty="0">
                <a:solidFill>
                  <a:srgbClr val="445469"/>
                </a:solidFill>
                <a:latin typeface="Arial" panose="020B0604020202020204" pitchFamily="34" charset="0"/>
                <a:ea typeface="微软雅黑" panose="020B0503020204020204" pitchFamily="34" charset="-122"/>
              </a:rPr>
              <a:t>文化底蕴的深度</a:t>
            </a:r>
            <a:r>
              <a:rPr lang="zh-CN" altLang="zh-CN" sz="1600" b="1" dirty="0" smtClean="0">
                <a:solidFill>
                  <a:srgbClr val="445469"/>
                </a:solidFill>
                <a:latin typeface="Arial" panose="020B0604020202020204" pitchFamily="34" charset="0"/>
                <a:ea typeface="微软雅黑" panose="020B0503020204020204" pitchFamily="34" charset="-122"/>
              </a:rPr>
              <a:t>挖掘</a:t>
            </a:r>
            <a:endParaRPr lang="zh-CN" altLang="zh-CN" sz="1600" b="1" dirty="0">
              <a:solidFill>
                <a:srgbClr val="445469"/>
              </a:solidFill>
              <a:latin typeface="Arial" panose="020B0604020202020204" pitchFamily="34" charset="0"/>
              <a:ea typeface="微软雅黑" panose="020B0503020204020204" pitchFamily="34" charset="-122"/>
            </a:endParaRPr>
          </a:p>
        </p:txBody>
      </p:sp>
      <p:sp>
        <p:nvSpPr>
          <p:cNvPr id="10" name="Oval 18"/>
          <p:cNvSpPr>
            <a:spLocks noChangeArrowheads="1"/>
          </p:cNvSpPr>
          <p:nvPr/>
        </p:nvSpPr>
        <p:spPr bwMode="auto">
          <a:xfrm>
            <a:off x="2453481" y="1051660"/>
            <a:ext cx="725487" cy="725488"/>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9"/>
          <p:cNvSpPr>
            <a:spLocks noEditPoints="1"/>
          </p:cNvSpPr>
          <p:nvPr/>
        </p:nvSpPr>
        <p:spPr bwMode="auto">
          <a:xfrm>
            <a:off x="2631281" y="1269148"/>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12" name="AutoShape 82"/>
          <p:cNvSpPr/>
          <p:nvPr/>
        </p:nvSpPr>
        <p:spPr bwMode="auto">
          <a:xfrm>
            <a:off x="8514340" y="1379479"/>
            <a:ext cx="34925" cy="34925"/>
          </a:xfrm>
          <a:custGeom>
            <a:avLst/>
            <a:gdLst>
              <a:gd name="T0" fmla="*/ 312045 w 21600"/>
              <a:gd name="T1" fmla="*/ 416041 h 21600"/>
              <a:gd name="T2" fmla="*/ 208027 w 21600"/>
              <a:gd name="T3" fmla="*/ 312045 h 21600"/>
              <a:gd name="T4" fmla="*/ 312045 w 21600"/>
              <a:gd name="T5" fmla="*/ 208027 h 21600"/>
              <a:gd name="T6" fmla="*/ 416041 w 21600"/>
              <a:gd name="T7" fmla="*/ 312045 h 21600"/>
              <a:gd name="T8" fmla="*/ 312045 w 21600"/>
              <a:gd name="T9" fmla="*/ 416041 h 21600"/>
              <a:gd name="T10" fmla="*/ 312045 w 21600"/>
              <a:gd name="T11" fmla="*/ 0 h 21600"/>
              <a:gd name="T12" fmla="*/ 0 w 21600"/>
              <a:gd name="T13" fmla="*/ 312045 h 21600"/>
              <a:gd name="T14" fmla="*/ 312045 w 21600"/>
              <a:gd name="T15" fmla="*/ 624029 h 21600"/>
              <a:gd name="T16" fmla="*/ 624069 w 21600"/>
              <a:gd name="T17" fmla="*/ 312045 h 21600"/>
              <a:gd name="T18" fmla="*/ 312045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DB817"/>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13" name="TextBox 13"/>
          <p:cNvSpPr txBox="1">
            <a:spLocks noChangeArrowheads="1"/>
          </p:cNvSpPr>
          <p:nvPr/>
        </p:nvSpPr>
        <p:spPr bwMode="auto">
          <a:xfrm>
            <a:off x="7490403" y="1912879"/>
            <a:ext cx="2338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rPr>
              <a:t>自然景观的开发与利用</a:t>
            </a:r>
            <a:endParaRPr lang="zh-CN" altLang="zh-CN" sz="1600" b="1" dirty="0">
              <a:solidFill>
                <a:srgbClr val="445469"/>
              </a:solidFill>
              <a:latin typeface="Arial" panose="020B0604020202020204" pitchFamily="34" charset="0"/>
              <a:ea typeface="微软雅黑" panose="020B0503020204020204" pitchFamily="34" charset="-122"/>
            </a:endParaRPr>
          </a:p>
        </p:txBody>
      </p:sp>
      <p:sp>
        <p:nvSpPr>
          <p:cNvPr id="14" name="Oval 18"/>
          <p:cNvSpPr>
            <a:spLocks noChangeArrowheads="1"/>
          </p:cNvSpPr>
          <p:nvPr/>
        </p:nvSpPr>
        <p:spPr bwMode="auto">
          <a:xfrm>
            <a:off x="8247359" y="1051660"/>
            <a:ext cx="725487" cy="725488"/>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9"/>
          <p:cNvSpPr>
            <a:spLocks noEditPoints="1"/>
          </p:cNvSpPr>
          <p:nvPr/>
        </p:nvSpPr>
        <p:spPr bwMode="auto">
          <a:xfrm>
            <a:off x="8425159" y="1269148"/>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4" name="矩形 3"/>
          <p:cNvSpPr/>
          <p:nvPr/>
        </p:nvSpPr>
        <p:spPr>
          <a:xfrm>
            <a:off x="434378" y="2346986"/>
            <a:ext cx="5246175" cy="4163256"/>
          </a:xfrm>
          <a:prstGeom prst="rect">
            <a:avLst/>
          </a:prstGeom>
        </p:spPr>
        <p:txBody>
          <a:bodyPr wrap="square">
            <a:spAutoFit/>
          </a:bodyPr>
          <a:lstStyle/>
          <a:p>
            <a:pPr indent="304800" algn="just">
              <a:lnSpc>
                <a:spcPct val="150000"/>
              </a:lnSpc>
              <a:spcAft>
                <a:spcPts val="0"/>
              </a:spcAft>
            </a:pPr>
            <a:r>
              <a:rPr lang="zh-CN" altLang="zh-CN" sz="1100" kern="100" dirty="0">
                <a:solidFill>
                  <a:srgbClr val="000000"/>
                </a:solidFill>
                <a:latin typeface="Times New Roman" panose="02020603050405020304" pitchFamily="18" charset="0"/>
                <a:cs typeface="Times New Roman" panose="02020603050405020304" pitchFamily="18" charset="0"/>
              </a:rPr>
              <a:t>徐州作为国家历史文化名城，拥有深厚的历史文化底蕴。这里是汉文化的发源地之一，也是楚汉相争的主战场。因此，在旅游形象的构建中，徐州应充分利用这一优势，挖掘和展示丰富的历史文化遗产，对历史遗址、古墓葬等进行针对性的系统考古调查和发掘，以获取更多珍贵的历史文物和资料，对已发掘的历史遗址进行深入研究，充分揭示其历史背景、文化内涵和时代特征。同时注重搜集、整理和保护与徐州历史相关的文献、古籍和档案资料，为深入研究徐州历史文化提供可靠的依据，专业人员加强对历史文献的解读和研究，挖掘其中的历史信息和文化价值；深入挖掘徐州地区的民间传说、民俗风情、传统手工艺等地方特色文化，展现徐州文化的多样性和独特性。通过举办文化节庆活动、民俗展览等方式，让游客亲身体验徐州的地方文化魅力</a:t>
            </a:r>
            <a:r>
              <a:rPr lang="zh-CN" altLang="zh-CN" sz="1100" kern="100" dirty="0" smtClean="0">
                <a:solidFill>
                  <a:srgbClr val="000000"/>
                </a:solidFill>
                <a:latin typeface="Times New Roman" panose="02020603050405020304" pitchFamily="18" charset="0"/>
                <a:cs typeface="Times New Roman" panose="02020603050405020304" pitchFamily="18" charset="0"/>
              </a:rPr>
              <a:t>。</a:t>
            </a:r>
            <a:endParaRPr lang="en-US" altLang="zh-CN" sz="1100" kern="100" dirty="0" smtClean="0">
              <a:solidFill>
                <a:srgbClr val="000000"/>
              </a:solidFill>
              <a:latin typeface="Times New Roman" panose="02020603050405020304" pitchFamily="18" charset="0"/>
              <a:cs typeface="Times New Roman" panose="02020603050405020304" pitchFamily="18" charset="0"/>
            </a:endParaRPr>
          </a:p>
          <a:p>
            <a:pPr indent="304800" algn="just">
              <a:lnSpc>
                <a:spcPct val="150000"/>
              </a:lnSpc>
              <a:spcAft>
                <a:spcPts val="0"/>
              </a:spcAft>
            </a:pPr>
            <a:r>
              <a:rPr lang="zh-CN" altLang="zh-CN" sz="1100" kern="100" dirty="0" smtClean="0">
                <a:solidFill>
                  <a:srgbClr val="000000"/>
                </a:solidFill>
                <a:latin typeface="Times New Roman" panose="02020603050405020304" pitchFamily="18" charset="0"/>
                <a:cs typeface="Times New Roman" panose="02020603050405020304" pitchFamily="18" charset="0"/>
              </a:rPr>
              <a:t>历史</a:t>
            </a:r>
            <a:r>
              <a:rPr lang="zh-CN" altLang="zh-CN" sz="1100" kern="100" dirty="0">
                <a:solidFill>
                  <a:srgbClr val="000000"/>
                </a:solidFill>
                <a:latin typeface="Times New Roman" panose="02020603050405020304" pitchFamily="18" charset="0"/>
                <a:cs typeface="Times New Roman" panose="02020603050405020304" pitchFamily="18" charset="0"/>
              </a:rPr>
              <a:t>文化体验离不开现代化的展示技术，徐州应充分利用虚拟现实（</a:t>
            </a:r>
            <a:r>
              <a:rPr lang="en-US" altLang="zh-CN" sz="1100" kern="100" dirty="0">
                <a:solidFill>
                  <a:srgbClr val="000000"/>
                </a:solidFill>
                <a:latin typeface="Times New Roman" panose="02020603050405020304" pitchFamily="18" charset="0"/>
                <a:cs typeface="Times New Roman" panose="02020603050405020304" pitchFamily="18" charset="0"/>
              </a:rPr>
              <a:t>VR</a:t>
            </a:r>
            <a:r>
              <a:rPr lang="zh-CN" altLang="zh-CN" sz="1100" kern="100" dirty="0">
                <a:solidFill>
                  <a:srgbClr val="000000"/>
                </a:solidFill>
                <a:latin typeface="Times New Roman" panose="02020603050405020304" pitchFamily="18" charset="0"/>
                <a:cs typeface="Times New Roman" panose="02020603050405020304" pitchFamily="18" charset="0"/>
              </a:rPr>
              <a:t>）、增强现实（</a:t>
            </a:r>
            <a:r>
              <a:rPr lang="en-US" altLang="zh-CN" sz="1100" kern="100" dirty="0">
                <a:solidFill>
                  <a:srgbClr val="000000"/>
                </a:solidFill>
                <a:latin typeface="Times New Roman" panose="02020603050405020304" pitchFamily="18" charset="0"/>
                <a:cs typeface="Times New Roman" panose="02020603050405020304" pitchFamily="18" charset="0"/>
              </a:rPr>
              <a:t>AR</a:t>
            </a:r>
            <a:r>
              <a:rPr lang="zh-CN" altLang="zh-CN" sz="1100" kern="100" dirty="0">
                <a:solidFill>
                  <a:srgbClr val="000000"/>
                </a:solidFill>
                <a:latin typeface="Times New Roman" panose="02020603050405020304" pitchFamily="18" charset="0"/>
                <a:cs typeface="Times New Roman" panose="02020603050405020304" pitchFamily="18" charset="0"/>
              </a:rPr>
              <a:t>）等现代科技手段，打造沉浸式历史文化体验空间，将历史文物、遗址等转化为数字资源，方便游客在线与现场浏览和学习。各大景区应设置智能导览系统、电子票务系统、在线预约系统等，提升游客的游览体验和便利性，以逐步建设成全国一流智慧景区。旅游管理单位应通过大数据、云计算等技术，分析游客的游览偏好和需求，为旅游规划、建设、管理、决策等提供科学依据</a:t>
            </a:r>
            <a:r>
              <a:rPr lang="zh-CN" altLang="zh-CN" sz="1100" kern="100" dirty="0" smtClean="0">
                <a:solidFill>
                  <a:srgbClr val="000000"/>
                </a:solidFill>
                <a:latin typeface="Times New Roman" panose="02020603050405020304" pitchFamily="18" charset="0"/>
                <a:cs typeface="Times New Roman" panose="02020603050405020304" pitchFamily="18" charset="0"/>
              </a:rPr>
              <a:t>。</a:t>
            </a:r>
            <a:endParaRPr lang="zh-CN" altLang="zh-CN" sz="1100" kern="100" dirty="0">
              <a:solidFill>
                <a:srgbClr val="000000"/>
              </a:solidFill>
              <a:latin typeface="Times New Roman" panose="02020603050405020304" pitchFamily="18" charset="0"/>
              <a:cs typeface="Times New Roman" panose="02020603050405020304" pitchFamily="18" charset="0"/>
            </a:endParaRPr>
          </a:p>
        </p:txBody>
      </p:sp>
      <p:sp>
        <p:nvSpPr>
          <p:cNvPr id="24" name="矩形 23"/>
          <p:cNvSpPr/>
          <p:nvPr/>
        </p:nvSpPr>
        <p:spPr>
          <a:xfrm>
            <a:off x="6187858" y="2294831"/>
            <a:ext cx="5501013" cy="3384709"/>
          </a:xfrm>
          <a:prstGeom prst="rect">
            <a:avLst/>
          </a:prstGeom>
        </p:spPr>
        <p:txBody>
          <a:bodyPr wrap="square">
            <a:spAutoFit/>
          </a:bodyPr>
          <a:lstStyle/>
          <a:p>
            <a:pPr>
              <a:lnSpc>
                <a:spcPct val="150000"/>
              </a:lnSpc>
            </a:pPr>
            <a:r>
              <a:rPr lang="zh-CN" altLang="zh-CN" sz="1200" dirty="0"/>
              <a:t>徐州自然景观开发与利用总体规划应充分考虑自然景观的生态价值、美学价值和文化价值，确保开发与保护并重。在自然景观开发过程中，严格遵守生态保护红线，防止过度开发和破坏性建设。实施生态修复工程，如植树造林、水土保持、生物多样性保护等，提升自然景观的生态质量。依托徐州的自然资源和人文特色，打造一批具有地方特色的自然景观，如睢宁水月禅寺湿地公园等</a:t>
            </a:r>
            <a:r>
              <a:rPr lang="zh-CN" altLang="zh-CN" sz="1200" dirty="0" smtClean="0"/>
              <a:t>。</a:t>
            </a:r>
            <a:endParaRPr lang="en-US" altLang="zh-CN" sz="1200" dirty="0" smtClean="0"/>
          </a:p>
          <a:p>
            <a:pPr>
              <a:lnSpc>
                <a:spcPct val="150000"/>
              </a:lnSpc>
            </a:pPr>
            <a:endParaRPr lang="zh-CN" altLang="zh-CN" sz="1200" dirty="0"/>
          </a:p>
          <a:p>
            <a:pPr>
              <a:lnSpc>
                <a:spcPct val="150000"/>
              </a:lnSpc>
            </a:pPr>
            <a:r>
              <a:rPr lang="zh-CN" altLang="zh-CN" sz="1200" dirty="0"/>
              <a:t>通过景观提升工程，如景观绿化、休闲设施完善等，提升自然景观的观赏性和游客体验。推广生态旅游理念，鼓励游客参与自然保护和生态体验活动。建设生态旅游示范区，提供生态旅游产品和服务，如徒步旅行、观鸟、野生动植物观赏等。同时在自然景观的开发中，融入徐州的历史文化元素，如汉文化、彭祖文化、道教文化等，提升自然景观的文化内涵，通过建设文化景观、举办文化活动等方式，让游客在欣赏自然景观的同时，感受徐州的历史文化魅力</a:t>
            </a:r>
            <a:r>
              <a:rPr lang="zh-CN" altLang="zh-CN" sz="1200" dirty="0" smtClean="0"/>
              <a:t>。</a:t>
            </a:r>
            <a:endParaRPr lang="zh-CN" altLang="zh-CN" sz="1200" dirty="0"/>
          </a:p>
        </p:txBody>
      </p:sp>
    </p:spTree>
    <p:extLst>
      <p:ext uri="{BB962C8B-B14F-4D97-AF65-F5344CB8AC3E}">
        <p14:creationId xmlns:p14="http://schemas.microsoft.com/office/powerpoint/2010/main" val="317436754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4278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徐州旅游形象构建建议与对策</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 name="AutoShape 82"/>
          <p:cNvSpPr/>
          <p:nvPr/>
        </p:nvSpPr>
        <p:spPr bwMode="auto">
          <a:xfrm>
            <a:off x="3036327" y="1379479"/>
            <a:ext cx="34925" cy="34925"/>
          </a:xfrm>
          <a:custGeom>
            <a:avLst/>
            <a:gdLst>
              <a:gd name="T0" fmla="*/ 312045 w 21600"/>
              <a:gd name="T1" fmla="*/ 416041 h 21600"/>
              <a:gd name="T2" fmla="*/ 208027 w 21600"/>
              <a:gd name="T3" fmla="*/ 312045 h 21600"/>
              <a:gd name="T4" fmla="*/ 312045 w 21600"/>
              <a:gd name="T5" fmla="*/ 208027 h 21600"/>
              <a:gd name="T6" fmla="*/ 416041 w 21600"/>
              <a:gd name="T7" fmla="*/ 312045 h 21600"/>
              <a:gd name="T8" fmla="*/ 312045 w 21600"/>
              <a:gd name="T9" fmla="*/ 416041 h 21600"/>
              <a:gd name="T10" fmla="*/ 312045 w 21600"/>
              <a:gd name="T11" fmla="*/ 0 h 21600"/>
              <a:gd name="T12" fmla="*/ 0 w 21600"/>
              <a:gd name="T13" fmla="*/ 312045 h 21600"/>
              <a:gd name="T14" fmla="*/ 312045 w 21600"/>
              <a:gd name="T15" fmla="*/ 624029 h 21600"/>
              <a:gd name="T16" fmla="*/ 624069 w 21600"/>
              <a:gd name="T17" fmla="*/ 312045 h 21600"/>
              <a:gd name="T18" fmla="*/ 312045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DB817"/>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17" name="TextBox 13"/>
          <p:cNvSpPr txBox="1">
            <a:spLocks noChangeArrowheads="1"/>
          </p:cNvSpPr>
          <p:nvPr/>
        </p:nvSpPr>
        <p:spPr bwMode="auto">
          <a:xfrm>
            <a:off x="2012390" y="1912879"/>
            <a:ext cx="2338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rPr>
              <a:t>公共服务与游客体验</a:t>
            </a:r>
            <a:endParaRPr lang="zh-CN" altLang="zh-CN" sz="1600" b="1" dirty="0">
              <a:solidFill>
                <a:srgbClr val="445469"/>
              </a:solidFill>
              <a:latin typeface="Arial" panose="020B0604020202020204" pitchFamily="34" charset="0"/>
              <a:ea typeface="微软雅黑" panose="020B0503020204020204" pitchFamily="34" charset="-122"/>
            </a:endParaRPr>
          </a:p>
        </p:txBody>
      </p:sp>
      <p:sp>
        <p:nvSpPr>
          <p:cNvPr id="18" name="Oval 18"/>
          <p:cNvSpPr>
            <a:spLocks noChangeArrowheads="1"/>
          </p:cNvSpPr>
          <p:nvPr/>
        </p:nvSpPr>
        <p:spPr bwMode="auto">
          <a:xfrm>
            <a:off x="2769346" y="1051660"/>
            <a:ext cx="725487" cy="725488"/>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19"/>
          <p:cNvSpPr>
            <a:spLocks noEditPoints="1"/>
          </p:cNvSpPr>
          <p:nvPr/>
        </p:nvSpPr>
        <p:spPr bwMode="auto">
          <a:xfrm>
            <a:off x="2947146" y="1269148"/>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0" name="AutoShape 82"/>
          <p:cNvSpPr/>
          <p:nvPr/>
        </p:nvSpPr>
        <p:spPr bwMode="auto">
          <a:xfrm>
            <a:off x="8712705" y="1379479"/>
            <a:ext cx="34925" cy="34925"/>
          </a:xfrm>
          <a:custGeom>
            <a:avLst/>
            <a:gdLst>
              <a:gd name="T0" fmla="*/ 312045 w 21600"/>
              <a:gd name="T1" fmla="*/ 416041 h 21600"/>
              <a:gd name="T2" fmla="*/ 208027 w 21600"/>
              <a:gd name="T3" fmla="*/ 312045 h 21600"/>
              <a:gd name="T4" fmla="*/ 312045 w 21600"/>
              <a:gd name="T5" fmla="*/ 208027 h 21600"/>
              <a:gd name="T6" fmla="*/ 416041 w 21600"/>
              <a:gd name="T7" fmla="*/ 312045 h 21600"/>
              <a:gd name="T8" fmla="*/ 312045 w 21600"/>
              <a:gd name="T9" fmla="*/ 416041 h 21600"/>
              <a:gd name="T10" fmla="*/ 312045 w 21600"/>
              <a:gd name="T11" fmla="*/ 0 h 21600"/>
              <a:gd name="T12" fmla="*/ 0 w 21600"/>
              <a:gd name="T13" fmla="*/ 312045 h 21600"/>
              <a:gd name="T14" fmla="*/ 312045 w 21600"/>
              <a:gd name="T15" fmla="*/ 624029 h 21600"/>
              <a:gd name="T16" fmla="*/ 624069 w 21600"/>
              <a:gd name="T17" fmla="*/ 312045 h 21600"/>
              <a:gd name="T18" fmla="*/ 312045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DB817"/>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21" name="TextBox 13"/>
          <p:cNvSpPr txBox="1">
            <a:spLocks noChangeArrowheads="1"/>
          </p:cNvSpPr>
          <p:nvPr/>
        </p:nvSpPr>
        <p:spPr bwMode="auto">
          <a:xfrm>
            <a:off x="7688768" y="1912879"/>
            <a:ext cx="2338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rPr>
              <a:t>市场营销与品牌推广</a:t>
            </a:r>
            <a:endParaRPr lang="zh-CN" altLang="zh-CN" sz="1600" b="1" dirty="0">
              <a:solidFill>
                <a:srgbClr val="445469"/>
              </a:solidFill>
              <a:latin typeface="Arial" panose="020B0604020202020204" pitchFamily="34" charset="0"/>
              <a:ea typeface="微软雅黑" panose="020B0503020204020204" pitchFamily="34" charset="-122"/>
            </a:endParaRPr>
          </a:p>
        </p:txBody>
      </p:sp>
      <p:sp>
        <p:nvSpPr>
          <p:cNvPr id="22" name="Oval 18"/>
          <p:cNvSpPr>
            <a:spLocks noChangeArrowheads="1"/>
          </p:cNvSpPr>
          <p:nvPr/>
        </p:nvSpPr>
        <p:spPr bwMode="auto">
          <a:xfrm>
            <a:off x="8445724" y="1051660"/>
            <a:ext cx="725487" cy="725488"/>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295"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9"/>
          <p:cNvSpPr>
            <a:spLocks noEditPoints="1"/>
          </p:cNvSpPr>
          <p:nvPr/>
        </p:nvSpPr>
        <p:spPr bwMode="auto">
          <a:xfrm>
            <a:off x="8623524" y="1269148"/>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4" name="矩形 3"/>
          <p:cNvSpPr/>
          <p:nvPr/>
        </p:nvSpPr>
        <p:spPr>
          <a:xfrm>
            <a:off x="606507" y="2568927"/>
            <a:ext cx="5150152" cy="3970318"/>
          </a:xfrm>
          <a:prstGeom prst="rect">
            <a:avLst/>
          </a:prstGeom>
        </p:spPr>
        <p:txBody>
          <a:bodyPr wrap="square">
            <a:spAutoFit/>
          </a:bodyPr>
          <a:lstStyle/>
          <a:p>
            <a:pPr>
              <a:lnSpc>
                <a:spcPct val="150000"/>
              </a:lnSpc>
            </a:pPr>
            <a:r>
              <a:rPr lang="zh-CN" altLang="zh-CN" sz="1200" dirty="0"/>
              <a:t>管理部门应针对性的优化公共交通网络，确保游客能够便捷地到达各个旅游景点，在主要景区周边增设停车场、公交站点和出租车停靠点，解决游客停车和乘车问题。在主要景区、交通枢纽和旅游集散地设立旅游咨询服务中心，提供旅游信息咨询、票务预订、投诉处理等服务。通过旅游网站、社交媒体平台等及时更新发布旅游信息、活动预告和旅游攻略，方便游客获取旅游资讯，为游客提供实时交互的旅游服务。制定严格的景区管理制度，规范景区经营行为，维护景区秩序，建立健全旅游安全预警机制，利用上述平台及时发布旅游安全提示和预警信息</a:t>
            </a:r>
            <a:r>
              <a:rPr lang="zh-CN" altLang="zh-CN" sz="1200" dirty="0" smtClean="0"/>
              <a:t>。</a:t>
            </a:r>
            <a:endParaRPr lang="en-US" altLang="zh-CN" sz="1200" dirty="0" smtClean="0"/>
          </a:p>
          <a:p>
            <a:pPr>
              <a:lnSpc>
                <a:spcPct val="150000"/>
              </a:lnSpc>
            </a:pPr>
            <a:endParaRPr lang="en-US" altLang="zh-CN" sz="1200" dirty="0"/>
          </a:p>
          <a:p>
            <a:pPr>
              <a:lnSpc>
                <a:spcPct val="150000"/>
              </a:lnSpc>
            </a:pPr>
            <a:r>
              <a:rPr lang="zh-CN" altLang="zh-CN" sz="1200" dirty="0" smtClean="0"/>
              <a:t>加强</a:t>
            </a:r>
            <a:r>
              <a:rPr lang="zh-CN" altLang="zh-CN" sz="1200" dirty="0"/>
              <a:t>景区安全监管，确保游客在景区内的安全。建立景区监测预警系统，实时监测景区游客流量、环境质量等信息，为景区管理提供数据支持。设立医疗急救站点，提供紧急医疗救援服务。加强对旅游从业人员的培训和教育，提高他们的服务意识和专业水平，推广优质服务理念，鼓励从业人员为游客提供热情周到的服务。</a:t>
            </a:r>
          </a:p>
        </p:txBody>
      </p:sp>
      <p:sp>
        <p:nvSpPr>
          <p:cNvPr id="24" name="矩形 23"/>
          <p:cNvSpPr/>
          <p:nvPr/>
        </p:nvSpPr>
        <p:spPr>
          <a:xfrm>
            <a:off x="6721296" y="2568927"/>
            <a:ext cx="5150152" cy="2830711"/>
          </a:xfrm>
          <a:prstGeom prst="rect">
            <a:avLst/>
          </a:prstGeom>
        </p:spPr>
        <p:txBody>
          <a:bodyPr wrap="square">
            <a:spAutoFit/>
          </a:bodyPr>
          <a:lstStyle/>
          <a:p>
            <a:pPr>
              <a:lnSpc>
                <a:spcPct val="150000"/>
              </a:lnSpc>
            </a:pPr>
            <a:r>
              <a:rPr lang="zh-CN" altLang="zh-CN" sz="1200" dirty="0"/>
              <a:t>利用媒体广告、网络营销、旅游节庆等方式，加大徐州旅游的宣传力度，提高知名度和美誉度。制作高质量的旅游宣传资料，如宣传册、海报、视频等，展示徐州的旅游资源和特色。加强与旅行社、航空公司、酒店等旅游企业的合作，共同推广徐州旅游产品，拓展旅游市场。参加国内外旅游交易会、博览会等活动，展示徐州旅游形象，吸引更多游客前来旅游</a:t>
            </a:r>
            <a:r>
              <a:rPr lang="zh-CN" altLang="zh-CN" sz="1200" dirty="0" smtClean="0"/>
              <a:t>。</a:t>
            </a:r>
            <a:endParaRPr lang="en-US" altLang="zh-CN" sz="1200" dirty="0" smtClean="0"/>
          </a:p>
          <a:p>
            <a:pPr>
              <a:lnSpc>
                <a:spcPct val="150000"/>
              </a:lnSpc>
            </a:pPr>
            <a:endParaRPr lang="en-US" altLang="zh-CN" sz="1200" dirty="0"/>
          </a:p>
          <a:p>
            <a:pPr>
              <a:lnSpc>
                <a:spcPct val="150000"/>
              </a:lnSpc>
            </a:pPr>
            <a:endParaRPr lang="zh-CN" altLang="zh-CN" sz="1200" dirty="0"/>
          </a:p>
          <a:p>
            <a:pPr>
              <a:lnSpc>
                <a:spcPct val="150000"/>
              </a:lnSpc>
            </a:pPr>
            <a:r>
              <a:rPr lang="zh-CN" altLang="zh-CN" sz="1200" dirty="0"/>
              <a:t>举办具有地方特色的旅游节庆活动，如汉文化旅游节、地方美食节等，吸引游客参与互动，提高旅游吸引力。通过节庆活动展示徐州的历史文化、民俗风情、自然风光和现代气息，提升游客的旅游体验。</a:t>
            </a:r>
          </a:p>
        </p:txBody>
      </p:sp>
    </p:spTree>
    <p:extLst>
      <p:ext uri="{BB962C8B-B14F-4D97-AF65-F5344CB8AC3E}">
        <p14:creationId xmlns:p14="http://schemas.microsoft.com/office/powerpoint/2010/main" val="229105381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图片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5844"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5</a:t>
            </a:r>
            <a:endParaRPr lang="zh-CN" altLang="en-US" sz="34400" b="1">
              <a:solidFill>
                <a:srgbClr val="1C4885"/>
              </a:solidFill>
              <a:latin typeface="微软雅黑" panose="020B0503020204020204" pitchFamily="34" charset="-122"/>
              <a:ea typeface="微软雅黑" panose="020B0503020204020204" pitchFamily="34" charset="-122"/>
            </a:endParaRPr>
          </a:p>
        </p:txBody>
      </p:sp>
      <p:sp>
        <p:nvSpPr>
          <p:cNvPr id="35845" name="文本框 12"/>
          <p:cNvSpPr txBox="1">
            <a:spLocks noChangeArrowheads="1"/>
          </p:cNvSpPr>
          <p:nvPr/>
        </p:nvSpPr>
        <p:spPr bwMode="auto">
          <a:xfrm>
            <a:off x="2762250" y="3632200"/>
            <a:ext cx="59645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7200" b="1" dirty="0" smtClean="0">
                <a:solidFill>
                  <a:srgbClr val="1C4885"/>
                </a:solidFill>
                <a:latin typeface="微软雅黑" panose="020B0503020204020204" pitchFamily="34" charset="-122"/>
                <a:ea typeface="微软雅黑" panose="020B0503020204020204" pitchFamily="34" charset="-122"/>
              </a:rPr>
              <a:t>不足与展望</a:t>
            </a:r>
            <a:endParaRPr lang="zh-CN" altLang="en-US" sz="7200" b="1" dirty="0">
              <a:solidFill>
                <a:srgbClr val="1C4885"/>
              </a:solidFill>
              <a:latin typeface="微软雅黑" panose="020B0503020204020204" pitchFamily="34" charset="-122"/>
              <a:ea typeface="微软雅黑" panose="020B0503020204020204" pitchFamily="34" charset="-122"/>
            </a:endParaRPr>
          </a:p>
        </p:txBody>
      </p:sp>
      <p:sp>
        <p:nvSpPr>
          <p:cNvPr id="35847" name="矩形 16"/>
          <p:cNvSpPr>
            <a:spLocks noChangeArrowheads="1"/>
          </p:cNvSpPr>
          <p:nvPr/>
        </p:nvSpPr>
        <p:spPr bwMode="auto">
          <a:xfrm>
            <a:off x="2886075" y="5011738"/>
            <a:ext cx="4978400" cy="328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a:t>
            </a:r>
            <a:endParaRPr 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848" name="文本框 19"/>
          <p:cNvSpPr/>
          <p:nvPr/>
        </p:nvSpPr>
        <p:spPr bwMode="auto">
          <a:xfrm>
            <a:off x="465138" y="4889500"/>
            <a:ext cx="2039937" cy="985838"/>
          </a:xfrm>
          <a:custGeom>
            <a:avLst/>
            <a:gdLst>
              <a:gd name="T0" fmla="*/ 1344703 w 2039375"/>
              <a:gd name="T1" fmla="*/ 0 h 987152"/>
              <a:gd name="T2" fmla="*/ 2043312 w 2039375"/>
              <a:gd name="T3" fmla="*/ 0 h 987152"/>
              <a:gd name="T4" fmla="*/ 2033869 w 2039375"/>
              <a:gd name="T5" fmla="*/ 106172 h 987152"/>
              <a:gd name="T6" fmla="*/ 1710030 w 2039375"/>
              <a:gd name="T7" fmla="*/ 676612 h 987152"/>
              <a:gd name="T8" fmla="*/ 791385 w 2039375"/>
              <a:gd name="T9" fmla="*/ 977990 h 987152"/>
              <a:gd name="T10" fmla="*/ 0 w 2039375"/>
              <a:gd name="T11" fmla="*/ 836289 h 987152"/>
              <a:gd name="T12" fmla="*/ 0 w 2039375"/>
              <a:gd name="T13" fmla="*/ 244106 h 987152"/>
              <a:gd name="T14" fmla="*/ 718663 w 2039375"/>
              <a:gd name="T15" fmla="*/ 453487 h 987152"/>
              <a:gd name="T16" fmla="*/ 1180659 w 2039375"/>
              <a:gd name="T17" fmla="*/ 311784 h 987152"/>
              <a:gd name="T18" fmla="*/ 1341073 w 2039375"/>
              <a:gd name="T19" fmla="*/ 39751 h 987152"/>
              <a:gd name="T20" fmla="*/ 1344703 w 2039375"/>
              <a:gd name="T21" fmla="*/ 0 h 9871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39375" h="987152">
                <a:moveTo>
                  <a:pt x="1342113" y="0"/>
                </a:moveTo>
                <a:lnTo>
                  <a:pt x="2039375" y="0"/>
                </a:lnTo>
                <a:lnTo>
                  <a:pt x="2029950" y="107167"/>
                </a:lnTo>
                <a:cubicBezTo>
                  <a:pt x="1986855" y="338921"/>
                  <a:pt x="1879117" y="530849"/>
                  <a:pt x="1706735" y="682950"/>
                </a:cubicBezTo>
                <a:cubicBezTo>
                  <a:pt x="1476894" y="885752"/>
                  <a:pt x="1171268" y="987152"/>
                  <a:pt x="789859" y="987152"/>
                </a:cubicBezTo>
                <a:cubicBezTo>
                  <a:pt x="471069" y="987152"/>
                  <a:pt x="207783" y="939476"/>
                  <a:pt x="0" y="844124"/>
                </a:cubicBezTo>
                <a:lnTo>
                  <a:pt x="0" y="246393"/>
                </a:lnTo>
                <a:cubicBezTo>
                  <a:pt x="229130" y="387287"/>
                  <a:pt x="468222" y="457734"/>
                  <a:pt x="717277" y="457734"/>
                </a:cubicBezTo>
                <a:cubicBezTo>
                  <a:pt x="910828" y="457734"/>
                  <a:pt x="1064530" y="410057"/>
                  <a:pt x="1178384" y="314705"/>
                </a:cubicBezTo>
                <a:cubicBezTo>
                  <a:pt x="1263774" y="243191"/>
                  <a:pt x="1317143" y="151663"/>
                  <a:pt x="1338490" y="40122"/>
                </a:cubicBezTo>
                <a:lnTo>
                  <a:pt x="134211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extLst>
      <p:ext uri="{BB962C8B-B14F-4D97-AF65-F5344CB8AC3E}">
        <p14:creationId xmlns:p14="http://schemas.microsoft.com/office/powerpoint/2010/main" val="190973025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6386" name="矩形 1"/>
          <p:cNvSpPr/>
          <p:nvPr/>
        </p:nvSpPr>
        <p:spPr bwMode="auto">
          <a:xfrm>
            <a:off x="5614988" y="0"/>
            <a:ext cx="6423025" cy="6858000"/>
          </a:xfrm>
          <a:custGeom>
            <a:avLst/>
            <a:gdLst>
              <a:gd name="T0" fmla="*/ 3993605 w 5769204"/>
              <a:gd name="T1" fmla="*/ 9427 h 6858000"/>
              <a:gd name="T2" fmla="*/ 12231561 w 5769204"/>
              <a:gd name="T3" fmla="*/ 0 h 6858000"/>
              <a:gd name="T4" fmla="*/ 12231561 w 5769204"/>
              <a:gd name="T5" fmla="*/ 6858000 h 6858000"/>
              <a:gd name="T6" fmla="*/ 0 w 5769204"/>
              <a:gd name="T7" fmla="*/ 6858000 h 6858000"/>
              <a:gd name="T8" fmla="*/ 3993605 w 5769204"/>
              <a:gd name="T9" fmla="*/ 9427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9204" h="6858000">
                <a:moveTo>
                  <a:pt x="1883645" y="9427"/>
                </a:moveTo>
                <a:lnTo>
                  <a:pt x="5769204" y="0"/>
                </a:lnTo>
                <a:lnTo>
                  <a:pt x="5769204" y="6858000"/>
                </a:lnTo>
                <a:lnTo>
                  <a:pt x="0" y="6858000"/>
                </a:lnTo>
                <a:lnTo>
                  <a:pt x="1883645" y="942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7" name="矩形 1"/>
          <p:cNvSpPr/>
          <p:nvPr/>
        </p:nvSpPr>
        <p:spPr bwMode="auto">
          <a:xfrm>
            <a:off x="5768975" y="0"/>
            <a:ext cx="6423025" cy="6858000"/>
          </a:xfrm>
          <a:custGeom>
            <a:avLst/>
            <a:gdLst>
              <a:gd name="T0" fmla="*/ 3993605 w 5769204"/>
              <a:gd name="T1" fmla="*/ 9427 h 6858000"/>
              <a:gd name="T2" fmla="*/ 12231561 w 5769204"/>
              <a:gd name="T3" fmla="*/ 0 h 6858000"/>
              <a:gd name="T4" fmla="*/ 12231561 w 5769204"/>
              <a:gd name="T5" fmla="*/ 6858000 h 6858000"/>
              <a:gd name="T6" fmla="*/ 0 w 5769204"/>
              <a:gd name="T7" fmla="*/ 6858000 h 6858000"/>
              <a:gd name="T8" fmla="*/ 3993605 w 5769204"/>
              <a:gd name="T9" fmla="*/ 9427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9204" h="6858000">
                <a:moveTo>
                  <a:pt x="1883645" y="9427"/>
                </a:moveTo>
                <a:lnTo>
                  <a:pt x="5769204" y="0"/>
                </a:lnTo>
                <a:lnTo>
                  <a:pt x="5769204" y="6858000"/>
                </a:lnTo>
                <a:lnTo>
                  <a:pt x="0" y="6858000"/>
                </a:lnTo>
                <a:lnTo>
                  <a:pt x="1883645" y="9427"/>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8" name="等腰三角形 4"/>
          <p:cNvSpPr/>
          <p:nvPr/>
        </p:nvSpPr>
        <p:spPr bwMode="auto">
          <a:xfrm rot="-344388">
            <a:off x="9923463" y="-147638"/>
            <a:ext cx="2436812" cy="3543301"/>
          </a:xfrm>
          <a:custGeom>
            <a:avLst/>
            <a:gdLst>
              <a:gd name="T0" fmla="*/ 0 w 2436495"/>
              <a:gd name="T1" fmla="*/ 0 h 3543376"/>
              <a:gd name="T2" fmla="*/ 2438714 w 2436495"/>
              <a:gd name="T3" fmla="*/ 249639 h 3543376"/>
              <a:gd name="T4" fmla="*/ 2095120 w 2436495"/>
              <a:gd name="T5" fmla="*/ 3542851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9" name="等腰三角形 4"/>
          <p:cNvSpPr/>
          <p:nvPr/>
        </p:nvSpPr>
        <p:spPr bwMode="auto">
          <a:xfrm rot="10452885">
            <a:off x="9837738" y="146050"/>
            <a:ext cx="1068387" cy="1552575"/>
          </a:xfrm>
          <a:custGeom>
            <a:avLst/>
            <a:gdLst>
              <a:gd name="T0" fmla="*/ 0 w 2436495"/>
              <a:gd name="T1" fmla="*/ 0 h 3543376"/>
              <a:gd name="T2" fmla="*/ 7595 w 2436495"/>
              <a:gd name="T3" fmla="*/ 774 h 3543376"/>
              <a:gd name="T4" fmla="*/ 6525 w 2436495"/>
              <a:gd name="T5" fmla="*/ 10986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90" name="矩形 31"/>
          <p:cNvSpPr>
            <a:spLocks noChangeArrowheads="1"/>
          </p:cNvSpPr>
          <p:nvPr/>
        </p:nvSpPr>
        <p:spPr bwMode="auto">
          <a:xfrm>
            <a:off x="2208213" y="294005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1" name="Rectangle 6"/>
          <p:cNvSpPr>
            <a:spLocks noChangeArrowheads="1"/>
          </p:cNvSpPr>
          <p:nvPr/>
        </p:nvSpPr>
        <p:spPr bwMode="auto">
          <a:xfrm>
            <a:off x="2200276" y="2984500"/>
            <a:ext cx="298778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研究背景</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16392" name="矩形 29"/>
          <p:cNvSpPr>
            <a:spLocks noChangeArrowheads="1"/>
          </p:cNvSpPr>
          <p:nvPr/>
        </p:nvSpPr>
        <p:spPr bwMode="auto">
          <a:xfrm>
            <a:off x="695325" y="29400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3" name="文本框 30"/>
          <p:cNvSpPr txBox="1">
            <a:spLocks noChangeArrowheads="1"/>
          </p:cNvSpPr>
          <p:nvPr/>
        </p:nvSpPr>
        <p:spPr bwMode="auto">
          <a:xfrm>
            <a:off x="871538" y="29765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smtClean="0">
                <a:solidFill>
                  <a:srgbClr val="FFFFFF"/>
                </a:solidFill>
                <a:latin typeface="微软雅黑" panose="020B0503020204020204" pitchFamily="34" charset="-122"/>
                <a:ea typeface="微软雅黑" panose="020B0503020204020204" pitchFamily="34" charset="-122"/>
              </a:rPr>
              <a:t>1</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394" name="矩形 38"/>
          <p:cNvSpPr>
            <a:spLocks noChangeArrowheads="1"/>
          </p:cNvSpPr>
          <p:nvPr/>
        </p:nvSpPr>
        <p:spPr bwMode="auto">
          <a:xfrm>
            <a:off x="2208213" y="360045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5" name="Rectangle 6"/>
          <p:cNvSpPr>
            <a:spLocks noChangeArrowheads="1"/>
          </p:cNvSpPr>
          <p:nvPr/>
        </p:nvSpPr>
        <p:spPr bwMode="auto">
          <a:xfrm>
            <a:off x="2193804" y="3652691"/>
            <a:ext cx="255828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研究计划</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16396" name="矩形 36"/>
          <p:cNvSpPr>
            <a:spLocks noChangeArrowheads="1"/>
          </p:cNvSpPr>
          <p:nvPr/>
        </p:nvSpPr>
        <p:spPr bwMode="auto">
          <a:xfrm>
            <a:off x="695325" y="36004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7" name="文本框 37"/>
          <p:cNvSpPr txBox="1">
            <a:spLocks noChangeArrowheads="1"/>
          </p:cNvSpPr>
          <p:nvPr/>
        </p:nvSpPr>
        <p:spPr bwMode="auto">
          <a:xfrm>
            <a:off x="871538" y="36369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smtClean="0">
                <a:solidFill>
                  <a:srgbClr val="FFFFFF"/>
                </a:solidFill>
                <a:latin typeface="微软雅黑" panose="020B0503020204020204" pitchFamily="34" charset="-122"/>
                <a:ea typeface="微软雅黑" panose="020B0503020204020204" pitchFamily="34" charset="-122"/>
              </a:rPr>
              <a:t>2</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398" name="矩形 45"/>
          <p:cNvSpPr>
            <a:spLocks noChangeArrowheads="1"/>
          </p:cNvSpPr>
          <p:nvPr/>
        </p:nvSpPr>
        <p:spPr bwMode="auto">
          <a:xfrm>
            <a:off x="2206625" y="426085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9" name="Rectangle 6"/>
          <p:cNvSpPr>
            <a:spLocks noChangeArrowheads="1"/>
          </p:cNvSpPr>
          <p:nvPr/>
        </p:nvSpPr>
        <p:spPr bwMode="auto">
          <a:xfrm>
            <a:off x="2200276" y="4298299"/>
            <a:ext cx="27941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研究方法与过程</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16400" name="矩形 43"/>
          <p:cNvSpPr>
            <a:spLocks noChangeArrowheads="1"/>
          </p:cNvSpPr>
          <p:nvPr/>
        </p:nvSpPr>
        <p:spPr bwMode="auto">
          <a:xfrm>
            <a:off x="692150" y="42608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01" name="文本框 44"/>
          <p:cNvSpPr txBox="1">
            <a:spLocks noChangeArrowheads="1"/>
          </p:cNvSpPr>
          <p:nvPr/>
        </p:nvSpPr>
        <p:spPr bwMode="auto">
          <a:xfrm>
            <a:off x="868363" y="42973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smtClean="0">
                <a:solidFill>
                  <a:srgbClr val="FFFFFF"/>
                </a:solidFill>
                <a:latin typeface="微软雅黑" panose="020B0503020204020204" pitchFamily="34" charset="-122"/>
                <a:ea typeface="微软雅黑" panose="020B0503020204020204" pitchFamily="34" charset="-122"/>
              </a:rPr>
              <a:t>3</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16406" name="组合 54"/>
          <p:cNvGrpSpPr/>
          <p:nvPr/>
        </p:nvGrpSpPr>
        <p:grpSpPr bwMode="auto">
          <a:xfrm>
            <a:off x="490538" y="1717675"/>
            <a:ext cx="2701925" cy="900113"/>
            <a:chOff x="0" y="0"/>
            <a:chExt cx="2702007" cy="899374"/>
          </a:xfrm>
        </p:grpSpPr>
        <p:grpSp>
          <p:nvGrpSpPr>
            <p:cNvPr id="16412" name="组合 55"/>
            <p:cNvGrpSpPr/>
            <p:nvPr/>
          </p:nvGrpSpPr>
          <p:grpSpPr bwMode="auto">
            <a:xfrm>
              <a:off x="0" y="0"/>
              <a:ext cx="2702007" cy="849531"/>
              <a:chOff x="0" y="0"/>
              <a:chExt cx="2702007" cy="849531"/>
            </a:xfrm>
          </p:grpSpPr>
          <p:sp>
            <p:nvSpPr>
              <p:cNvPr id="1641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rgbClr val="000000"/>
                    </a:solidFill>
                    <a:latin typeface="微软雅黑" panose="020B0503020204020204" pitchFamily="34" charset="-122"/>
                    <a:ea typeface="微软雅黑" panose="020B0503020204020204" pitchFamily="34" charset="-122"/>
                  </a:rPr>
                  <a:t>目</a:t>
                </a:r>
                <a:r>
                  <a:rPr lang="zh-CN" altLang="en-US" sz="3600" b="1">
                    <a:solidFill>
                      <a:srgbClr val="1C4885"/>
                    </a:solidFill>
                    <a:latin typeface="微软雅黑" panose="020B0503020204020204" pitchFamily="34" charset="-122"/>
                    <a:ea typeface="微软雅黑" panose="020B0503020204020204" pitchFamily="34" charset="-122"/>
                  </a:rPr>
                  <a:t>录</a:t>
                </a:r>
              </a:p>
            </p:txBody>
          </p:sp>
          <p:cxnSp>
            <p:nvCxnSpPr>
              <p:cNvPr id="16415" name="直接连接符 58"/>
              <p:cNvCxnSpPr>
                <a:cxnSpLocks noChangeShapeType="1"/>
              </p:cNvCxnSpPr>
              <p:nvPr/>
            </p:nvCxnSpPr>
            <p:spPr bwMode="auto">
              <a:xfrm>
                <a:off x="151331" y="849531"/>
                <a:ext cx="2550676"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grpSp>
        <p:sp>
          <p:nvSpPr>
            <p:cNvPr id="1641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a:solidFill>
                    <a:srgbClr val="1C4885"/>
                  </a:solidFill>
                  <a:latin typeface="微软雅黑" panose="020B0503020204020204" pitchFamily="34" charset="-122"/>
                  <a:ea typeface="微软雅黑" panose="020B0503020204020204" pitchFamily="34" charset="-122"/>
                </a:rPr>
                <a:t>Contents</a:t>
              </a:r>
              <a:endParaRPr lang="zh-CN" altLang="en-US" sz="2000" b="1">
                <a:solidFill>
                  <a:srgbClr val="1C4885"/>
                </a:solidFill>
                <a:latin typeface="微软雅黑" panose="020B0503020204020204" pitchFamily="34" charset="-122"/>
                <a:ea typeface="微软雅黑" panose="020B0503020204020204" pitchFamily="34" charset="-122"/>
              </a:endParaRPr>
            </a:p>
          </p:txBody>
        </p:sp>
      </p:grpSp>
      <p:sp>
        <p:nvSpPr>
          <p:cNvPr id="23" name="矩形 31"/>
          <p:cNvSpPr>
            <a:spLocks noChangeArrowheads="1"/>
          </p:cNvSpPr>
          <p:nvPr/>
        </p:nvSpPr>
        <p:spPr bwMode="auto">
          <a:xfrm>
            <a:off x="2208213" y="492125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24" name="Rectangle 6"/>
          <p:cNvSpPr>
            <a:spLocks noChangeArrowheads="1"/>
          </p:cNvSpPr>
          <p:nvPr/>
        </p:nvSpPr>
        <p:spPr bwMode="auto">
          <a:xfrm>
            <a:off x="2200276" y="4972641"/>
            <a:ext cx="19272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结论与对策</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25" name="矩形 29"/>
          <p:cNvSpPr>
            <a:spLocks noChangeArrowheads="1"/>
          </p:cNvSpPr>
          <p:nvPr/>
        </p:nvSpPr>
        <p:spPr bwMode="auto">
          <a:xfrm>
            <a:off x="695325" y="49212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6" name="文本框 30"/>
          <p:cNvSpPr txBox="1">
            <a:spLocks noChangeArrowheads="1"/>
          </p:cNvSpPr>
          <p:nvPr/>
        </p:nvSpPr>
        <p:spPr bwMode="auto">
          <a:xfrm>
            <a:off x="871538" y="49577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smtClean="0">
                <a:solidFill>
                  <a:srgbClr val="FFFFFF"/>
                </a:solidFill>
                <a:latin typeface="微软雅黑" panose="020B0503020204020204" pitchFamily="34" charset="-122"/>
                <a:ea typeface="微软雅黑" panose="020B0503020204020204" pitchFamily="34" charset="-122"/>
              </a:rPr>
              <a:t>4</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7" name="矩形 38"/>
          <p:cNvSpPr>
            <a:spLocks noChangeArrowheads="1"/>
          </p:cNvSpPr>
          <p:nvPr/>
        </p:nvSpPr>
        <p:spPr bwMode="auto">
          <a:xfrm>
            <a:off x="2208213" y="558165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28" name="Rectangle 6"/>
          <p:cNvSpPr>
            <a:spLocks noChangeArrowheads="1"/>
          </p:cNvSpPr>
          <p:nvPr/>
        </p:nvSpPr>
        <p:spPr bwMode="auto">
          <a:xfrm>
            <a:off x="2219130" y="5614012"/>
            <a:ext cx="255828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不足与展望</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29" name="矩形 36"/>
          <p:cNvSpPr>
            <a:spLocks noChangeArrowheads="1"/>
          </p:cNvSpPr>
          <p:nvPr/>
        </p:nvSpPr>
        <p:spPr bwMode="auto">
          <a:xfrm>
            <a:off x="695325" y="55816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 name="文本框 37"/>
          <p:cNvSpPr txBox="1">
            <a:spLocks noChangeArrowheads="1"/>
          </p:cNvSpPr>
          <p:nvPr/>
        </p:nvSpPr>
        <p:spPr bwMode="auto">
          <a:xfrm>
            <a:off x="871538" y="56181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smtClean="0">
                <a:solidFill>
                  <a:srgbClr val="FFFFFF"/>
                </a:solidFill>
                <a:latin typeface="微软雅黑" panose="020B0503020204020204" pitchFamily="34" charset="-122"/>
                <a:ea typeface="微软雅黑" panose="020B0503020204020204" pitchFamily="34" charset="-122"/>
              </a:rPr>
              <a:t>5</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不足与展望</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9" name="矩形 8"/>
          <p:cNvSpPr/>
          <p:nvPr/>
        </p:nvSpPr>
        <p:spPr>
          <a:xfrm>
            <a:off x="1002082" y="939409"/>
            <a:ext cx="8805797" cy="4204356"/>
          </a:xfrm>
          <a:prstGeom prst="rect">
            <a:avLst/>
          </a:prstGeom>
        </p:spPr>
        <p:txBody>
          <a:bodyPr wrap="square">
            <a:spAutoFit/>
          </a:bodyPr>
          <a:lstStyle/>
          <a:p>
            <a:pPr>
              <a:lnSpc>
                <a:spcPct val="150000"/>
              </a:lnSpc>
            </a:pPr>
            <a:r>
              <a:rPr lang="en-US" altLang="zh-CN" dirty="0" smtClean="0"/>
              <a:t>      </a:t>
            </a:r>
            <a:r>
              <a:rPr lang="zh-CN" altLang="zh-CN" dirty="0" smtClean="0"/>
              <a:t>未来</a:t>
            </a:r>
            <a:r>
              <a:rPr lang="zh-CN" altLang="zh-CN" dirty="0"/>
              <a:t>研究可以采用更加多样化、更加科学的数据收集方法，如大数据分析、社交媒体监测等，提高数据样本的代表性和准确性</a:t>
            </a:r>
            <a:r>
              <a:rPr lang="zh-CN" altLang="zh-CN" dirty="0" smtClean="0"/>
              <a:t>。</a:t>
            </a:r>
            <a:endParaRPr lang="en-US" altLang="zh-CN" dirty="0" smtClean="0"/>
          </a:p>
          <a:p>
            <a:pPr>
              <a:lnSpc>
                <a:spcPct val="150000"/>
              </a:lnSpc>
            </a:pPr>
            <a:endParaRPr lang="en-US" altLang="zh-CN" dirty="0"/>
          </a:p>
          <a:p>
            <a:pPr>
              <a:lnSpc>
                <a:spcPct val="150000"/>
              </a:lnSpc>
            </a:pPr>
            <a:endParaRPr lang="zh-CN" altLang="zh-CN" dirty="0"/>
          </a:p>
          <a:p>
            <a:pPr>
              <a:lnSpc>
                <a:spcPct val="150000"/>
              </a:lnSpc>
            </a:pPr>
            <a:r>
              <a:rPr lang="en-US" altLang="zh-CN" dirty="0" smtClean="0"/>
              <a:t>      </a:t>
            </a:r>
            <a:r>
              <a:rPr lang="zh-CN" altLang="zh-CN" dirty="0" smtClean="0"/>
              <a:t>未来</a:t>
            </a:r>
            <a:r>
              <a:rPr lang="zh-CN" altLang="zh-CN" dirty="0"/>
              <a:t>研究可以进一步探讨旅游凝视理论与其他相关理论的融合应用，如结合旅游地理学、旅游心理学等理论，形成更加全面、系统的旅游形象构建理论体系。可以深入研究不同文化背景、不同心理需求的游客对旅游形象的认知和感受差异，为旅游形象构建提供更加精准的理论指导。</a:t>
            </a:r>
          </a:p>
          <a:p>
            <a:pPr>
              <a:lnSpc>
                <a:spcPct val="150000"/>
              </a:lnSpc>
            </a:pPr>
            <a:r>
              <a:rPr lang="en-US" altLang="zh-CN" b="1" dirty="0"/>
              <a:t> </a:t>
            </a:r>
            <a:endParaRPr lang="zh-CN" altLang="zh-CN" dirty="0"/>
          </a:p>
          <a:p>
            <a:pPr>
              <a:lnSpc>
                <a:spcPct val="150000"/>
              </a:lnSpc>
            </a:pPr>
            <a:endParaRPr lang="zh-CN" altLang="zh-CN" dirty="0"/>
          </a:p>
        </p:txBody>
      </p:sp>
    </p:spTree>
    <p:extLst>
      <p:ext uri="{BB962C8B-B14F-4D97-AF65-F5344CB8AC3E}">
        <p14:creationId xmlns:p14="http://schemas.microsoft.com/office/powerpoint/2010/main" val="175477234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图片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9941" name="文本框 12"/>
          <p:cNvSpPr txBox="1">
            <a:spLocks noChangeArrowheads="1"/>
          </p:cNvSpPr>
          <p:nvPr/>
        </p:nvSpPr>
        <p:spPr bwMode="auto">
          <a:xfrm>
            <a:off x="3349625" y="2900363"/>
            <a:ext cx="57007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7200" b="1" dirty="0">
                <a:solidFill>
                  <a:srgbClr val="1C4885"/>
                </a:solidFill>
                <a:latin typeface="微软雅黑" panose="020B0503020204020204" pitchFamily="34" charset="-122"/>
                <a:ea typeface="微软雅黑" panose="020B0503020204020204" pitchFamily="34" charset="-122"/>
              </a:rPr>
              <a:t> </a:t>
            </a:r>
            <a:r>
              <a:rPr lang="zh-CN" altLang="en-US" sz="7200" b="1" dirty="0" smtClean="0">
                <a:solidFill>
                  <a:srgbClr val="1C4885"/>
                </a:solidFill>
                <a:latin typeface="微软雅黑" panose="020B0503020204020204" pitchFamily="34" charset="-122"/>
                <a:ea typeface="微软雅黑" panose="020B0503020204020204" pitchFamily="34" charset="-122"/>
              </a:rPr>
              <a:t>感谢聆听</a:t>
            </a:r>
            <a:endParaRPr lang="zh-CN" altLang="en-US" sz="7200" b="1" dirty="0">
              <a:solidFill>
                <a:srgbClr val="1C4885"/>
              </a:solidFill>
              <a:latin typeface="微软雅黑" panose="020B0503020204020204" pitchFamily="34" charset="-122"/>
              <a:ea typeface="微软雅黑" panose="020B0503020204020204" pitchFamily="34" charset="-122"/>
            </a:endParaRPr>
          </a:p>
        </p:txBody>
      </p:sp>
      <p:cxnSp>
        <p:nvCxnSpPr>
          <p:cNvPr id="39942" name="直接连接符 58"/>
          <p:cNvCxnSpPr>
            <a:cxnSpLocks noChangeShapeType="1"/>
          </p:cNvCxnSpPr>
          <p:nvPr/>
        </p:nvCxnSpPr>
        <p:spPr bwMode="auto">
          <a:xfrm>
            <a:off x="3230563" y="4137025"/>
            <a:ext cx="5251450"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7410" name="图片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dirty="0">
                <a:solidFill>
                  <a:srgbClr val="1C4885"/>
                </a:solidFill>
                <a:latin typeface="微软雅黑" panose="020B0503020204020204" pitchFamily="34" charset="-122"/>
                <a:ea typeface="微软雅黑" panose="020B0503020204020204" pitchFamily="34" charset="-122"/>
              </a:rPr>
              <a:t>1</a:t>
            </a:r>
            <a:endParaRPr lang="zh-CN" altLang="en-US" sz="34400" b="1" dirty="0">
              <a:solidFill>
                <a:srgbClr val="1C4885"/>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2762249" y="3632200"/>
            <a:ext cx="908685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600" b="1" dirty="0" smtClean="0">
                <a:solidFill>
                  <a:srgbClr val="1C4885"/>
                </a:solidFill>
                <a:latin typeface="微软雅黑" panose="020B0503020204020204" pitchFamily="34" charset="-122"/>
                <a:ea typeface="微软雅黑" panose="020B0503020204020204" pitchFamily="34" charset="-122"/>
              </a:rPr>
              <a:t>研究背景</a:t>
            </a:r>
            <a:endParaRPr lang="zh-CN" altLang="en-US" sz="6600" b="1" dirty="0">
              <a:solidFill>
                <a:srgbClr val="1C4885"/>
              </a:solidFill>
              <a:latin typeface="微软雅黑" panose="020B0503020204020204" pitchFamily="34" charset="-122"/>
              <a:ea typeface="微软雅黑" panose="020B0503020204020204" pitchFamily="34" charset="-122"/>
            </a:endParaRPr>
          </a:p>
        </p:txBody>
      </p:sp>
      <p:sp>
        <p:nvSpPr>
          <p:cNvPr id="17416" name="文本框 19"/>
          <p:cNvSpPr/>
          <p:nvPr/>
        </p:nvSpPr>
        <p:spPr bwMode="auto">
          <a:xfrm>
            <a:off x="565694" y="4902200"/>
            <a:ext cx="2063750" cy="915988"/>
          </a:xfrm>
          <a:custGeom>
            <a:avLst/>
            <a:gdLst>
              <a:gd name="T0" fmla="*/ 688223 w 2064307"/>
              <a:gd name="T1" fmla="*/ 0 h 916126"/>
              <a:gd name="T2" fmla="*/ 1376448 w 2064307"/>
              <a:gd name="T3" fmla="*/ 0 h 916126"/>
              <a:gd name="T4" fmla="*/ 1376448 w 2064307"/>
              <a:gd name="T5" fmla="*/ 367109 h 916126"/>
              <a:gd name="T6" fmla="*/ 2060411 w 2064307"/>
              <a:gd name="T7" fmla="*/ 367109 h 916126"/>
              <a:gd name="T8" fmla="*/ 2060411 w 2064307"/>
              <a:gd name="T9" fmla="*/ 915160 h 916126"/>
              <a:gd name="T10" fmla="*/ 0 w 2064307"/>
              <a:gd name="T11" fmla="*/ 915160 h 916126"/>
              <a:gd name="T12" fmla="*/ 0 w 2064307"/>
              <a:gd name="T13" fmla="*/ 367109 h 916126"/>
              <a:gd name="T14" fmla="*/ 688223 w 2064307"/>
              <a:gd name="T15" fmla="*/ 367109 h 916126"/>
              <a:gd name="T16" fmla="*/ 688223 w 2064307"/>
              <a:gd name="T17" fmla="*/ 0 h 916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64307" h="916126">
                <a:moveTo>
                  <a:pt x="689525" y="0"/>
                </a:moveTo>
                <a:lnTo>
                  <a:pt x="1379051" y="0"/>
                </a:lnTo>
                <a:lnTo>
                  <a:pt x="1379051" y="367494"/>
                </a:lnTo>
                <a:lnTo>
                  <a:pt x="2064307" y="367494"/>
                </a:lnTo>
                <a:lnTo>
                  <a:pt x="2064307" y="916126"/>
                </a:lnTo>
                <a:lnTo>
                  <a:pt x="0" y="916126"/>
                </a:lnTo>
                <a:lnTo>
                  <a:pt x="0" y="367494"/>
                </a:lnTo>
                <a:lnTo>
                  <a:pt x="689525" y="367494"/>
                </a:lnTo>
                <a:lnTo>
                  <a:pt x="68952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矩形 16">
            <a:extLst>
              <a:ext uri="{FF2B5EF4-FFF2-40B4-BE49-F238E27FC236}">
                <a16:creationId xmlns:a16="http://schemas.microsoft.com/office/drawing/2014/main" id="{E3859DE4-24DD-48B2-88EE-353049EA8299}"/>
              </a:ext>
            </a:extLst>
          </p:cNvPr>
          <p:cNvSpPr>
            <a:spLocks noChangeArrowheads="1"/>
          </p:cNvSpPr>
          <p:nvPr/>
        </p:nvSpPr>
        <p:spPr bwMode="auto">
          <a:xfrm>
            <a:off x="2886075" y="5011738"/>
            <a:ext cx="497840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研究背景</a:t>
            </a:r>
            <a:endParaRPr lang="en-US" altLang="zh-CN"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gn="just" defTabSz="1216025" eaLnBrk="1" hangingPunct="1">
              <a:lnSpc>
                <a:spcPct val="120000"/>
              </a:lnSpc>
              <a:spcBef>
                <a:spcPct val="20000"/>
              </a:spcBef>
            </a:pPr>
            <a:r>
              <a:rPr lang="zh-CN" altLang="en-US"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研究目的</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研究背景</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9469" name="矩形 13"/>
          <p:cNvSpPr>
            <a:spLocks noChangeArrowheads="1"/>
          </p:cNvSpPr>
          <p:nvPr/>
        </p:nvSpPr>
        <p:spPr bwMode="auto">
          <a:xfrm>
            <a:off x="532356" y="756721"/>
            <a:ext cx="11423737" cy="5487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en-US" altLang="zh-CN" sz="2000" dirty="0" smtClean="0"/>
              <a:t>       </a:t>
            </a:r>
            <a:r>
              <a:rPr lang="zh-CN" altLang="zh-CN" sz="2000" dirty="0" smtClean="0"/>
              <a:t>随着</a:t>
            </a:r>
            <a:r>
              <a:rPr lang="zh-CN" altLang="zh-CN" sz="2000" dirty="0"/>
              <a:t>全球旅游业的蓬勃发展，城市作为重要的旅游目的地，其旅游形象的构建日益受到关注。然而现实往往存在城市旅游形象构建偏差的现象，影响了当地旅游业的可持续发展。同时，传统的城市旅游研究多侧重于旅游行业的发展研究和地理学意义上的空间结构研究，忽视了旅游地和旅游者在城市旅游形象形成过程中的主体地位。</a:t>
            </a:r>
          </a:p>
          <a:p>
            <a:pPr>
              <a:lnSpc>
                <a:spcPct val="150000"/>
              </a:lnSpc>
            </a:pPr>
            <a:r>
              <a:rPr lang="en-US" altLang="zh-CN" sz="2000" dirty="0" smtClean="0"/>
              <a:t>         </a:t>
            </a:r>
            <a:r>
              <a:rPr lang="zh-CN" altLang="zh-CN" sz="2000" dirty="0" smtClean="0"/>
              <a:t>徐州</a:t>
            </a:r>
            <a:r>
              <a:rPr lang="zh-CN" altLang="zh-CN" sz="2000" dirty="0"/>
              <a:t>，古称彭城，历史上为华夏九州之一，具有</a:t>
            </a:r>
            <a:r>
              <a:rPr lang="en-US" altLang="zh-CN" sz="2000" dirty="0"/>
              <a:t>5000</a:t>
            </a:r>
            <a:r>
              <a:rPr lang="zh-CN" altLang="zh-CN" sz="2000" dirty="0"/>
              <a:t>多年的文明史和</a:t>
            </a:r>
            <a:r>
              <a:rPr lang="en-US" altLang="zh-CN" sz="2000" dirty="0"/>
              <a:t>2600</a:t>
            </a:r>
            <a:r>
              <a:rPr lang="zh-CN" altLang="zh-CN" sz="2000" dirty="0"/>
              <a:t>多年的建城史，是著名的帝王之乡。徐州市位于江苏省的西北部，地处华北平原的东南部，是东部沿海与中部地带、上海经济区与环渤海经济圈的结合部，作为国务院正式批准的淮海经济区核心城市其地理位置十分优越，素有</a:t>
            </a:r>
            <a:r>
              <a:rPr lang="en-US" altLang="zh-CN" sz="2000" dirty="0"/>
              <a:t>“</a:t>
            </a:r>
            <a:r>
              <a:rPr lang="zh-CN" altLang="zh-CN" sz="2000" dirty="0"/>
              <a:t>五省通衢</a:t>
            </a:r>
            <a:r>
              <a:rPr lang="en-US" altLang="zh-CN" sz="2000" dirty="0"/>
              <a:t>”</a:t>
            </a:r>
            <a:r>
              <a:rPr lang="zh-CN" altLang="zh-CN" sz="2000" dirty="0"/>
              <a:t>之称，交通便捷，四通八达。徐州市拥有多维立体交通网络，京杭大运河穿境而过，京</a:t>
            </a:r>
            <a:r>
              <a:rPr lang="zh-CN" altLang="zh-CN" sz="2000" dirty="0" smtClean="0"/>
              <a:t>沪陇海铁路</a:t>
            </a:r>
            <a:r>
              <a:rPr lang="en-US" altLang="zh-CN" sz="2000" dirty="0"/>
              <a:t>/</a:t>
            </a:r>
            <a:r>
              <a:rPr lang="zh-CN" altLang="zh-CN" sz="2000" dirty="0"/>
              <a:t>高铁，京沪、连霍高速公路在此交汇，为徐州市的经济发展和旅游业的繁荣提供了有力的交通支持。徐州市特有的自然景观、人文景观、历史文化遗迹和美食特产等，都展现了“南秀北雄”的独特魅力和自身深厚的文化底蕴，吸引了大量游客前来观光旅游。</a:t>
            </a:r>
          </a:p>
          <a:p>
            <a:pPr>
              <a:lnSpc>
                <a:spcPct val="150000"/>
              </a:lnSpc>
            </a:pPr>
            <a:r>
              <a:rPr lang="en-US" altLang="zh-CN" sz="2000" dirty="0" smtClean="0"/>
              <a:t>      </a:t>
            </a:r>
            <a:r>
              <a:rPr lang="zh-CN" altLang="zh-CN" sz="2000" dirty="0" smtClean="0"/>
              <a:t>本</a:t>
            </a:r>
            <a:r>
              <a:rPr lang="zh-CN" altLang="zh-CN" sz="2000" dirty="0"/>
              <a:t>研究从旅游凝视的视角出发，深入研究徐州城市旅游形象的构建，具有重要的理论和实践意义。</a:t>
            </a:r>
          </a:p>
        </p:txBody>
      </p:sp>
    </p:spTree>
    <p:extLst>
      <p:ext uri="{BB962C8B-B14F-4D97-AF65-F5344CB8AC3E}">
        <p14:creationId xmlns:p14="http://schemas.microsoft.com/office/powerpoint/2010/main" val="140120372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文本框 10"/>
          <p:cNvSpPr txBox="1">
            <a:spLocks noChangeArrowheads="1"/>
          </p:cNvSpPr>
          <p:nvPr/>
        </p:nvSpPr>
        <p:spPr bwMode="auto">
          <a:xfrm>
            <a:off x="174624" y="220663"/>
            <a:ext cx="41743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研究目的</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3379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3796" name="Freeform 78"/>
          <p:cNvSpPr/>
          <p:nvPr/>
        </p:nvSpPr>
        <p:spPr bwMode="auto">
          <a:xfrm rot="1794316">
            <a:off x="4059238" y="2536825"/>
            <a:ext cx="2133600" cy="2132013"/>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2147483647 h 819"/>
              <a:gd name="T14" fmla="*/ 2147483647 w 819"/>
              <a:gd name="T15" fmla="*/ 2147483647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2147483647 h 819"/>
              <a:gd name="T26" fmla="*/ 2147483647 w 819"/>
              <a:gd name="T27" fmla="*/ 2147483647 h 819"/>
              <a:gd name="T28" fmla="*/ 2147483647 w 819"/>
              <a:gd name="T29" fmla="*/ 2147483647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2147483647 h 819"/>
              <a:gd name="T40" fmla="*/ 2147483647 w 819"/>
              <a:gd name="T41" fmla="*/ 2147483647 h 819"/>
              <a:gd name="T42" fmla="*/ 2147483647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2147483647 w 819"/>
              <a:gd name="T53" fmla="*/ 2147483647 h 819"/>
              <a:gd name="T54" fmla="*/ 2147483647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399" y="216"/>
                </a:moveTo>
                <a:cubicBezTo>
                  <a:pt x="465" y="216"/>
                  <a:pt x="480" y="200"/>
                  <a:pt x="472" y="181"/>
                </a:cubicBezTo>
                <a:cubicBezTo>
                  <a:pt x="455" y="144"/>
                  <a:pt x="425" y="139"/>
                  <a:pt x="433" y="88"/>
                </a:cubicBezTo>
                <a:cubicBezTo>
                  <a:pt x="447" y="0"/>
                  <a:pt x="588" y="0"/>
                  <a:pt x="601" y="88"/>
                </a:cubicBezTo>
                <a:cubicBezTo>
                  <a:pt x="609" y="139"/>
                  <a:pt x="580" y="144"/>
                  <a:pt x="563" y="181"/>
                </a:cubicBezTo>
                <a:cubicBezTo>
                  <a:pt x="554" y="200"/>
                  <a:pt x="570" y="216"/>
                  <a:pt x="636" y="216"/>
                </a:cubicBezTo>
                <a:cubicBezTo>
                  <a:pt x="819" y="216"/>
                  <a:pt x="819" y="216"/>
                  <a:pt x="819" y="216"/>
                </a:cubicBezTo>
                <a:cubicBezTo>
                  <a:pt x="819" y="399"/>
                  <a:pt x="819" y="399"/>
                  <a:pt x="819" y="399"/>
                </a:cubicBezTo>
                <a:cubicBezTo>
                  <a:pt x="819" y="465"/>
                  <a:pt x="803" y="481"/>
                  <a:pt x="784" y="472"/>
                </a:cubicBezTo>
                <a:cubicBezTo>
                  <a:pt x="747" y="455"/>
                  <a:pt x="742" y="426"/>
                  <a:pt x="691" y="434"/>
                </a:cubicBezTo>
                <a:cubicBezTo>
                  <a:pt x="603" y="447"/>
                  <a:pt x="603" y="588"/>
                  <a:pt x="691" y="602"/>
                </a:cubicBezTo>
                <a:cubicBezTo>
                  <a:pt x="742" y="610"/>
                  <a:pt x="747" y="580"/>
                  <a:pt x="784" y="563"/>
                </a:cubicBezTo>
                <a:cubicBezTo>
                  <a:pt x="803" y="555"/>
                  <a:pt x="819" y="570"/>
                  <a:pt x="819" y="636"/>
                </a:cubicBezTo>
                <a:cubicBezTo>
                  <a:pt x="819" y="819"/>
                  <a:pt x="819" y="819"/>
                  <a:pt x="819" y="819"/>
                </a:cubicBezTo>
                <a:cubicBezTo>
                  <a:pt x="636" y="819"/>
                  <a:pt x="636" y="819"/>
                  <a:pt x="636" y="819"/>
                </a:cubicBezTo>
                <a:cubicBezTo>
                  <a:pt x="570" y="819"/>
                  <a:pt x="554" y="803"/>
                  <a:pt x="563" y="784"/>
                </a:cubicBezTo>
                <a:cubicBezTo>
                  <a:pt x="580" y="747"/>
                  <a:pt x="609" y="743"/>
                  <a:pt x="601" y="691"/>
                </a:cubicBezTo>
                <a:cubicBezTo>
                  <a:pt x="588" y="603"/>
                  <a:pt x="447" y="603"/>
                  <a:pt x="433" y="691"/>
                </a:cubicBezTo>
                <a:cubicBezTo>
                  <a:pt x="425" y="743"/>
                  <a:pt x="455" y="747"/>
                  <a:pt x="472" y="784"/>
                </a:cubicBezTo>
                <a:cubicBezTo>
                  <a:pt x="480" y="803"/>
                  <a:pt x="465" y="819"/>
                  <a:pt x="399" y="819"/>
                </a:cubicBezTo>
                <a:cubicBezTo>
                  <a:pt x="216" y="819"/>
                  <a:pt x="216" y="819"/>
                  <a:pt x="216" y="819"/>
                </a:cubicBezTo>
                <a:cubicBezTo>
                  <a:pt x="216" y="636"/>
                  <a:pt x="216" y="636"/>
                  <a:pt x="216" y="636"/>
                </a:cubicBezTo>
                <a:cubicBezTo>
                  <a:pt x="216" y="570"/>
                  <a:pt x="200" y="555"/>
                  <a:pt x="180" y="563"/>
                </a:cubicBezTo>
                <a:cubicBezTo>
                  <a:pt x="144" y="580"/>
                  <a:pt x="139" y="610"/>
                  <a:pt x="88" y="602"/>
                </a:cubicBezTo>
                <a:cubicBezTo>
                  <a:pt x="0" y="588"/>
                  <a:pt x="0" y="447"/>
                  <a:pt x="88" y="434"/>
                </a:cubicBezTo>
                <a:cubicBezTo>
                  <a:pt x="139" y="426"/>
                  <a:pt x="144" y="455"/>
                  <a:pt x="180" y="472"/>
                </a:cubicBezTo>
                <a:cubicBezTo>
                  <a:pt x="200" y="481"/>
                  <a:pt x="216" y="465"/>
                  <a:pt x="216" y="399"/>
                </a:cubicBezTo>
                <a:cubicBezTo>
                  <a:pt x="216" y="216"/>
                  <a:pt x="216" y="216"/>
                  <a:pt x="216" y="216"/>
                </a:cubicBezTo>
                <a:lnTo>
                  <a:pt x="399" y="216"/>
                </a:lnTo>
                <a:close/>
              </a:path>
            </a:pathLst>
          </a:custGeom>
          <a:solidFill>
            <a:srgbClr val="4886D8"/>
          </a:solidFill>
          <a:ln w="19050" cmpd="sng">
            <a:solidFill>
              <a:srgbClr val="FFFFFF"/>
            </a:solidFill>
            <a:bevel/>
          </a:ln>
        </p:spPr>
        <p:txBody>
          <a:bodyPr lIns="121682" tIns="60841" rIns="121682" bIns="60841"/>
          <a:lstStyle/>
          <a:p>
            <a:endParaRPr lang="zh-CN" altLang="en-US"/>
          </a:p>
        </p:txBody>
      </p:sp>
      <p:sp>
        <p:nvSpPr>
          <p:cNvPr id="33797" name="Freeform 76"/>
          <p:cNvSpPr/>
          <p:nvPr/>
        </p:nvSpPr>
        <p:spPr bwMode="auto">
          <a:xfrm rot="1794316">
            <a:off x="6410325" y="2727325"/>
            <a:ext cx="2135188" cy="2132013"/>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2147483647 h 819"/>
              <a:gd name="T14" fmla="*/ 2147483647 w 819"/>
              <a:gd name="T15" fmla="*/ 2147483647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2147483647 h 819"/>
              <a:gd name="T26" fmla="*/ 2147483647 w 819"/>
              <a:gd name="T27" fmla="*/ 0 h 819"/>
              <a:gd name="T28" fmla="*/ 2147483647 w 819"/>
              <a:gd name="T29" fmla="*/ 0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0 h 819"/>
              <a:gd name="T40" fmla="*/ 0 w 819"/>
              <a:gd name="T41" fmla="*/ 0 h 819"/>
              <a:gd name="T42" fmla="*/ 0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0 w 819"/>
              <a:gd name="T53" fmla="*/ 2147483647 h 819"/>
              <a:gd name="T54" fmla="*/ 0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183" y="603"/>
                </a:moveTo>
                <a:cubicBezTo>
                  <a:pt x="249" y="603"/>
                  <a:pt x="265" y="619"/>
                  <a:pt x="256" y="638"/>
                </a:cubicBezTo>
                <a:cubicBezTo>
                  <a:pt x="239" y="675"/>
                  <a:pt x="210" y="680"/>
                  <a:pt x="218" y="731"/>
                </a:cubicBezTo>
                <a:cubicBezTo>
                  <a:pt x="231" y="819"/>
                  <a:pt x="372" y="819"/>
                  <a:pt x="386" y="731"/>
                </a:cubicBezTo>
                <a:cubicBezTo>
                  <a:pt x="394" y="680"/>
                  <a:pt x="364" y="675"/>
                  <a:pt x="347" y="638"/>
                </a:cubicBezTo>
                <a:cubicBezTo>
                  <a:pt x="339" y="619"/>
                  <a:pt x="354" y="603"/>
                  <a:pt x="420" y="603"/>
                </a:cubicBezTo>
                <a:cubicBezTo>
                  <a:pt x="603" y="603"/>
                  <a:pt x="603" y="603"/>
                  <a:pt x="603" y="603"/>
                </a:cubicBezTo>
                <a:cubicBezTo>
                  <a:pt x="603" y="420"/>
                  <a:pt x="603" y="420"/>
                  <a:pt x="603" y="420"/>
                </a:cubicBezTo>
                <a:cubicBezTo>
                  <a:pt x="603" y="354"/>
                  <a:pt x="619" y="338"/>
                  <a:pt x="639" y="347"/>
                </a:cubicBezTo>
                <a:cubicBezTo>
                  <a:pt x="675" y="364"/>
                  <a:pt x="680" y="393"/>
                  <a:pt x="731" y="385"/>
                </a:cubicBezTo>
                <a:cubicBezTo>
                  <a:pt x="819" y="372"/>
                  <a:pt x="819" y="231"/>
                  <a:pt x="731" y="217"/>
                </a:cubicBezTo>
                <a:cubicBezTo>
                  <a:pt x="680" y="209"/>
                  <a:pt x="675" y="239"/>
                  <a:pt x="639" y="256"/>
                </a:cubicBezTo>
                <a:cubicBezTo>
                  <a:pt x="619" y="264"/>
                  <a:pt x="603" y="249"/>
                  <a:pt x="603" y="183"/>
                </a:cubicBezTo>
                <a:cubicBezTo>
                  <a:pt x="603" y="0"/>
                  <a:pt x="603" y="0"/>
                  <a:pt x="603" y="0"/>
                </a:cubicBezTo>
                <a:cubicBezTo>
                  <a:pt x="420" y="0"/>
                  <a:pt x="420" y="0"/>
                  <a:pt x="420" y="0"/>
                </a:cubicBezTo>
                <a:cubicBezTo>
                  <a:pt x="354" y="0"/>
                  <a:pt x="339" y="16"/>
                  <a:pt x="347" y="35"/>
                </a:cubicBezTo>
                <a:cubicBezTo>
                  <a:pt x="364" y="72"/>
                  <a:pt x="394" y="76"/>
                  <a:pt x="386" y="128"/>
                </a:cubicBezTo>
                <a:cubicBezTo>
                  <a:pt x="372" y="216"/>
                  <a:pt x="231" y="216"/>
                  <a:pt x="218" y="128"/>
                </a:cubicBezTo>
                <a:cubicBezTo>
                  <a:pt x="210" y="76"/>
                  <a:pt x="239" y="72"/>
                  <a:pt x="256" y="35"/>
                </a:cubicBezTo>
                <a:cubicBezTo>
                  <a:pt x="265" y="16"/>
                  <a:pt x="249" y="0"/>
                  <a:pt x="183" y="0"/>
                </a:cubicBezTo>
                <a:cubicBezTo>
                  <a:pt x="0" y="0"/>
                  <a:pt x="0" y="0"/>
                  <a:pt x="0" y="0"/>
                </a:cubicBezTo>
                <a:cubicBezTo>
                  <a:pt x="0" y="183"/>
                  <a:pt x="0" y="183"/>
                  <a:pt x="0" y="183"/>
                </a:cubicBezTo>
                <a:cubicBezTo>
                  <a:pt x="0" y="249"/>
                  <a:pt x="16" y="264"/>
                  <a:pt x="35" y="256"/>
                </a:cubicBezTo>
                <a:cubicBezTo>
                  <a:pt x="72" y="239"/>
                  <a:pt x="77" y="209"/>
                  <a:pt x="128" y="217"/>
                </a:cubicBezTo>
                <a:cubicBezTo>
                  <a:pt x="216" y="231"/>
                  <a:pt x="216" y="372"/>
                  <a:pt x="128" y="385"/>
                </a:cubicBezTo>
                <a:cubicBezTo>
                  <a:pt x="77" y="393"/>
                  <a:pt x="72" y="364"/>
                  <a:pt x="35" y="347"/>
                </a:cubicBezTo>
                <a:cubicBezTo>
                  <a:pt x="16" y="338"/>
                  <a:pt x="0" y="354"/>
                  <a:pt x="0" y="420"/>
                </a:cubicBezTo>
                <a:cubicBezTo>
                  <a:pt x="0" y="603"/>
                  <a:pt x="0" y="603"/>
                  <a:pt x="0" y="603"/>
                </a:cubicBezTo>
                <a:lnTo>
                  <a:pt x="183" y="603"/>
                </a:lnTo>
                <a:close/>
              </a:path>
            </a:pathLst>
          </a:custGeom>
          <a:solidFill>
            <a:srgbClr val="4886D8"/>
          </a:solidFill>
          <a:ln w="19050" cmpd="sng">
            <a:solidFill>
              <a:srgbClr val="FFFFFF"/>
            </a:solidFill>
            <a:bevel/>
          </a:ln>
        </p:spPr>
        <p:txBody>
          <a:bodyPr lIns="121682" tIns="60841" rIns="121682" bIns="60841"/>
          <a:lstStyle/>
          <a:p>
            <a:endParaRPr lang="zh-CN" altLang="en-US"/>
          </a:p>
        </p:txBody>
      </p:sp>
      <p:sp>
        <p:nvSpPr>
          <p:cNvPr id="33798" name="Freeform 77"/>
          <p:cNvSpPr/>
          <p:nvPr/>
        </p:nvSpPr>
        <p:spPr bwMode="auto">
          <a:xfrm rot="1794316">
            <a:off x="5329238" y="1455738"/>
            <a:ext cx="2135187" cy="2132012"/>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2147483647 h 819"/>
              <a:gd name="T14" fmla="*/ 2147483647 w 819"/>
              <a:gd name="T15" fmla="*/ 2147483647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2147483647 h 819"/>
              <a:gd name="T26" fmla="*/ 2147483647 w 819"/>
              <a:gd name="T27" fmla="*/ 2147483647 h 819"/>
              <a:gd name="T28" fmla="*/ 2147483647 w 819"/>
              <a:gd name="T29" fmla="*/ 2147483647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2147483647 h 819"/>
              <a:gd name="T40" fmla="*/ 0 w 819"/>
              <a:gd name="T41" fmla="*/ 2147483647 h 819"/>
              <a:gd name="T42" fmla="*/ 0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0 w 819"/>
              <a:gd name="T53" fmla="*/ 2147483647 h 819"/>
              <a:gd name="T54" fmla="*/ 0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09"/>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09"/>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rgbClr val="1C4885"/>
          </a:solidFill>
          <a:ln w="19050" cmpd="sng">
            <a:solidFill>
              <a:srgbClr val="FFFFFF"/>
            </a:solidFill>
            <a:bevel/>
          </a:ln>
        </p:spPr>
        <p:txBody>
          <a:bodyPr lIns="121682" tIns="60841" rIns="121682" bIns="60841"/>
          <a:lstStyle/>
          <a:p>
            <a:endParaRPr lang="zh-CN" altLang="en-US"/>
          </a:p>
        </p:txBody>
      </p:sp>
      <p:sp>
        <p:nvSpPr>
          <p:cNvPr id="33799" name="Freeform 79"/>
          <p:cNvSpPr/>
          <p:nvPr/>
        </p:nvSpPr>
        <p:spPr bwMode="auto">
          <a:xfrm rot="1794316">
            <a:off x="5140325" y="3806825"/>
            <a:ext cx="2133600" cy="2133600"/>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0 h 819"/>
              <a:gd name="T14" fmla="*/ 2147483647 w 819"/>
              <a:gd name="T15" fmla="*/ 0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0 h 819"/>
              <a:gd name="T26" fmla="*/ 2147483647 w 819"/>
              <a:gd name="T27" fmla="*/ 0 h 819"/>
              <a:gd name="T28" fmla="*/ 2147483647 w 819"/>
              <a:gd name="T29" fmla="*/ 2147483647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2147483647 h 819"/>
              <a:gd name="T40" fmla="*/ 2147483647 w 819"/>
              <a:gd name="T41" fmla="*/ 2147483647 h 819"/>
              <a:gd name="T42" fmla="*/ 2147483647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2147483647 w 819"/>
              <a:gd name="T53" fmla="*/ 2147483647 h 819"/>
              <a:gd name="T54" fmla="*/ 2147483647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216" y="420"/>
                </a:moveTo>
                <a:cubicBezTo>
                  <a:pt x="216" y="354"/>
                  <a:pt x="200" y="339"/>
                  <a:pt x="181" y="347"/>
                </a:cubicBezTo>
                <a:cubicBezTo>
                  <a:pt x="144" y="364"/>
                  <a:pt x="139" y="394"/>
                  <a:pt x="88" y="386"/>
                </a:cubicBezTo>
                <a:cubicBezTo>
                  <a:pt x="0" y="372"/>
                  <a:pt x="0" y="231"/>
                  <a:pt x="88" y="218"/>
                </a:cubicBezTo>
                <a:cubicBezTo>
                  <a:pt x="139" y="210"/>
                  <a:pt x="144" y="239"/>
                  <a:pt x="181" y="256"/>
                </a:cubicBezTo>
                <a:cubicBezTo>
                  <a:pt x="200" y="265"/>
                  <a:pt x="216" y="249"/>
                  <a:pt x="216" y="183"/>
                </a:cubicBezTo>
                <a:cubicBezTo>
                  <a:pt x="216" y="0"/>
                  <a:pt x="216" y="0"/>
                  <a:pt x="216" y="0"/>
                </a:cubicBezTo>
                <a:cubicBezTo>
                  <a:pt x="399" y="0"/>
                  <a:pt x="399" y="0"/>
                  <a:pt x="399" y="0"/>
                </a:cubicBezTo>
                <a:cubicBezTo>
                  <a:pt x="465" y="0"/>
                  <a:pt x="481" y="16"/>
                  <a:pt x="472" y="35"/>
                </a:cubicBezTo>
                <a:cubicBezTo>
                  <a:pt x="455" y="72"/>
                  <a:pt x="426" y="77"/>
                  <a:pt x="434" y="128"/>
                </a:cubicBezTo>
                <a:cubicBezTo>
                  <a:pt x="447" y="216"/>
                  <a:pt x="588" y="216"/>
                  <a:pt x="602" y="128"/>
                </a:cubicBezTo>
                <a:cubicBezTo>
                  <a:pt x="610" y="77"/>
                  <a:pt x="580" y="72"/>
                  <a:pt x="563" y="35"/>
                </a:cubicBezTo>
                <a:cubicBezTo>
                  <a:pt x="555" y="16"/>
                  <a:pt x="570" y="0"/>
                  <a:pt x="636" y="0"/>
                </a:cubicBezTo>
                <a:cubicBezTo>
                  <a:pt x="819" y="0"/>
                  <a:pt x="819" y="0"/>
                  <a:pt x="819" y="0"/>
                </a:cubicBezTo>
                <a:cubicBezTo>
                  <a:pt x="819" y="183"/>
                  <a:pt x="819" y="183"/>
                  <a:pt x="819" y="183"/>
                </a:cubicBezTo>
                <a:cubicBezTo>
                  <a:pt x="819" y="249"/>
                  <a:pt x="803" y="265"/>
                  <a:pt x="784" y="256"/>
                </a:cubicBezTo>
                <a:cubicBezTo>
                  <a:pt x="747" y="239"/>
                  <a:pt x="743" y="210"/>
                  <a:pt x="691" y="218"/>
                </a:cubicBezTo>
                <a:cubicBezTo>
                  <a:pt x="603" y="231"/>
                  <a:pt x="603" y="372"/>
                  <a:pt x="691" y="386"/>
                </a:cubicBezTo>
                <a:cubicBezTo>
                  <a:pt x="743" y="394"/>
                  <a:pt x="747" y="364"/>
                  <a:pt x="784" y="347"/>
                </a:cubicBezTo>
                <a:cubicBezTo>
                  <a:pt x="803" y="339"/>
                  <a:pt x="819" y="354"/>
                  <a:pt x="819" y="420"/>
                </a:cubicBezTo>
                <a:cubicBezTo>
                  <a:pt x="819" y="603"/>
                  <a:pt x="819" y="603"/>
                  <a:pt x="819" y="603"/>
                </a:cubicBezTo>
                <a:cubicBezTo>
                  <a:pt x="636" y="603"/>
                  <a:pt x="636" y="603"/>
                  <a:pt x="636" y="603"/>
                </a:cubicBezTo>
                <a:cubicBezTo>
                  <a:pt x="570" y="603"/>
                  <a:pt x="555" y="619"/>
                  <a:pt x="563" y="639"/>
                </a:cubicBezTo>
                <a:cubicBezTo>
                  <a:pt x="580" y="675"/>
                  <a:pt x="610" y="680"/>
                  <a:pt x="602" y="731"/>
                </a:cubicBezTo>
                <a:cubicBezTo>
                  <a:pt x="588" y="819"/>
                  <a:pt x="447" y="819"/>
                  <a:pt x="434" y="731"/>
                </a:cubicBezTo>
                <a:cubicBezTo>
                  <a:pt x="426" y="680"/>
                  <a:pt x="455" y="675"/>
                  <a:pt x="472" y="639"/>
                </a:cubicBezTo>
                <a:cubicBezTo>
                  <a:pt x="481" y="619"/>
                  <a:pt x="465" y="603"/>
                  <a:pt x="399" y="603"/>
                </a:cubicBezTo>
                <a:cubicBezTo>
                  <a:pt x="216" y="603"/>
                  <a:pt x="216" y="603"/>
                  <a:pt x="216" y="603"/>
                </a:cubicBezTo>
                <a:lnTo>
                  <a:pt x="216" y="420"/>
                </a:lnTo>
                <a:close/>
              </a:path>
            </a:pathLst>
          </a:custGeom>
          <a:solidFill>
            <a:srgbClr val="1C4885"/>
          </a:solidFill>
          <a:ln w="19050" cmpd="sng">
            <a:solidFill>
              <a:srgbClr val="FFFFFF"/>
            </a:solidFill>
            <a:bevel/>
          </a:ln>
        </p:spPr>
        <p:txBody>
          <a:bodyPr lIns="121682" tIns="60841" rIns="121682" bIns="60841"/>
          <a:lstStyle/>
          <a:p>
            <a:endParaRPr lang="zh-CN" altLang="en-US"/>
          </a:p>
        </p:txBody>
      </p:sp>
      <p:sp>
        <p:nvSpPr>
          <p:cNvPr id="33800" name="Text Placeholder 3"/>
          <p:cNvSpPr txBox="1">
            <a:spLocks noChangeArrowheads="1"/>
          </p:cNvSpPr>
          <p:nvPr/>
        </p:nvSpPr>
        <p:spPr bwMode="auto">
          <a:xfrm>
            <a:off x="5972175" y="2362200"/>
            <a:ext cx="4556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100" b="1">
                <a:solidFill>
                  <a:srgbClr val="FFFFFF"/>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33801" name="Text Placeholder 3"/>
          <p:cNvSpPr txBox="1">
            <a:spLocks noChangeArrowheads="1"/>
          </p:cNvSpPr>
          <p:nvPr/>
        </p:nvSpPr>
        <p:spPr bwMode="auto">
          <a:xfrm>
            <a:off x="4989513" y="3597275"/>
            <a:ext cx="45561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100" b="1" dirty="0">
                <a:solidFill>
                  <a:srgbClr val="FFFFFF"/>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3802" name="Text Placeholder 3"/>
          <p:cNvSpPr txBox="1">
            <a:spLocks noChangeArrowheads="1"/>
          </p:cNvSpPr>
          <p:nvPr/>
        </p:nvSpPr>
        <p:spPr bwMode="auto">
          <a:xfrm>
            <a:off x="6208713" y="4551363"/>
            <a:ext cx="4556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100" b="1">
                <a:solidFill>
                  <a:srgbClr val="FFFFFF"/>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33803" name="Text Placeholder 3"/>
          <p:cNvSpPr txBox="1">
            <a:spLocks noChangeArrowheads="1"/>
          </p:cNvSpPr>
          <p:nvPr/>
        </p:nvSpPr>
        <p:spPr bwMode="auto">
          <a:xfrm>
            <a:off x="7119938" y="3292475"/>
            <a:ext cx="45561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100" b="1">
                <a:solidFill>
                  <a:srgbClr val="FFFFFF"/>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3804" name="TextBox 13"/>
          <p:cNvSpPr txBox="1">
            <a:spLocks noChangeArrowheads="1"/>
          </p:cNvSpPr>
          <p:nvPr/>
        </p:nvSpPr>
        <p:spPr bwMode="auto">
          <a:xfrm>
            <a:off x="3043238" y="5768975"/>
            <a:ext cx="2333625"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200" dirty="0" smtClean="0">
                <a:solidFill>
                  <a:srgbClr val="445469"/>
                </a:solidFill>
                <a:latin typeface="Arial" panose="020B0604020202020204" pitchFamily="34" charset="0"/>
                <a:ea typeface="微软雅黑" panose="020B0503020204020204" pitchFamily="34" charset="-122"/>
              </a:rPr>
              <a:t>探</a:t>
            </a:r>
            <a:r>
              <a:rPr lang="zh-CN" altLang="zh-CN" sz="1200" dirty="0" smtClean="0">
                <a:solidFill>
                  <a:srgbClr val="445469"/>
                </a:solidFill>
                <a:latin typeface="Arial" panose="020B0604020202020204" pitchFamily="34" charset="0"/>
                <a:ea typeface="微软雅黑" panose="020B0503020204020204" pitchFamily="34" charset="-122"/>
              </a:rPr>
              <a:t>索</a:t>
            </a:r>
            <a:r>
              <a:rPr lang="zh-CN" altLang="zh-CN" sz="1200" dirty="0">
                <a:solidFill>
                  <a:srgbClr val="445469"/>
                </a:solidFill>
                <a:latin typeface="Arial" panose="020B0604020202020204" pitchFamily="34" charset="0"/>
                <a:ea typeface="微软雅黑" panose="020B0503020204020204" pitchFamily="34" charset="-122"/>
              </a:rPr>
              <a:t>徐州旅游形象构建的内在机制</a:t>
            </a:r>
            <a:endParaRPr lang="en-US"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05" name="TextBox 13"/>
          <p:cNvSpPr txBox="1">
            <a:spLocks noChangeArrowheads="1"/>
          </p:cNvSpPr>
          <p:nvPr/>
        </p:nvSpPr>
        <p:spPr bwMode="auto">
          <a:xfrm>
            <a:off x="1037492" y="3048000"/>
            <a:ext cx="285823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zh-CN" sz="1200" dirty="0" smtClean="0">
                <a:solidFill>
                  <a:srgbClr val="445469"/>
                </a:solidFill>
                <a:latin typeface="Arial" panose="020B0604020202020204" pitchFamily="34" charset="0"/>
                <a:ea typeface="微软雅黑" panose="020B0503020204020204" pitchFamily="34" charset="-122"/>
              </a:rPr>
              <a:t>提出</a:t>
            </a:r>
            <a:r>
              <a:rPr lang="zh-CN" altLang="zh-CN" sz="1200" dirty="0">
                <a:solidFill>
                  <a:srgbClr val="445469"/>
                </a:solidFill>
                <a:latin typeface="Arial" panose="020B0604020202020204" pitchFamily="34" charset="0"/>
                <a:ea typeface="微软雅黑" panose="020B0503020204020204" pitchFamily="34" charset="-122"/>
              </a:rPr>
              <a:t>徐州旅游形象优化的策略建议，以促进城市旅游业的可持续发展。</a:t>
            </a:r>
          </a:p>
          <a:p>
            <a:pPr eaLnBrk="1" hangingPunct="1">
              <a:lnSpc>
                <a:spcPct val="120000"/>
              </a:lnSpc>
              <a:spcBef>
                <a:spcPct val="20000"/>
              </a:spcBef>
            </a:pP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06" name="TextBox 13"/>
          <p:cNvSpPr txBox="1">
            <a:spLocks noChangeArrowheads="1"/>
          </p:cNvSpPr>
          <p:nvPr/>
        </p:nvSpPr>
        <p:spPr bwMode="auto">
          <a:xfrm>
            <a:off x="7385050" y="1365250"/>
            <a:ext cx="2945912"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zh-CN" sz="1200" dirty="0" smtClean="0">
                <a:solidFill>
                  <a:srgbClr val="445469"/>
                </a:solidFill>
                <a:latin typeface="Arial" panose="020B0604020202020204" pitchFamily="34" charset="0"/>
                <a:ea typeface="微软雅黑" panose="020B0503020204020204" pitchFamily="34" charset="-122"/>
              </a:rPr>
              <a:t>基于</a:t>
            </a:r>
            <a:r>
              <a:rPr lang="zh-CN" altLang="zh-CN" sz="1200" dirty="0">
                <a:solidFill>
                  <a:srgbClr val="445469"/>
                </a:solidFill>
                <a:latin typeface="Arial" panose="020B0604020202020204" pitchFamily="34" charset="0"/>
                <a:ea typeface="微软雅黑" panose="020B0503020204020204" pitchFamily="34" charset="-122"/>
              </a:rPr>
              <a:t>旅游凝视的内涵与特征分析，明确旅游凝视的概念、发展脉络及其在城市旅游研究中的应用价值</a:t>
            </a:r>
            <a:endParaRPr lang="en-US"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07" name="TextBox 13"/>
          <p:cNvSpPr txBox="1">
            <a:spLocks noChangeArrowheads="1"/>
          </p:cNvSpPr>
          <p:nvPr/>
        </p:nvSpPr>
        <p:spPr bwMode="auto">
          <a:xfrm>
            <a:off x="8745538" y="3978275"/>
            <a:ext cx="233362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zh-CN" sz="1200" dirty="0" smtClean="0">
                <a:solidFill>
                  <a:srgbClr val="445469"/>
                </a:solidFill>
                <a:latin typeface="Arial" panose="020B0604020202020204" pitchFamily="34" charset="0"/>
                <a:ea typeface="微软雅黑" panose="020B0503020204020204" pitchFamily="34" charset="-122"/>
              </a:rPr>
              <a:t>揭示</a:t>
            </a:r>
            <a:r>
              <a:rPr lang="zh-CN" altLang="zh-CN" sz="1200" dirty="0">
                <a:solidFill>
                  <a:srgbClr val="445469"/>
                </a:solidFill>
                <a:latin typeface="Arial" panose="020B0604020202020204" pitchFamily="34" charset="0"/>
                <a:ea typeface="微软雅黑" panose="020B0503020204020204" pitchFamily="34" charset="-122"/>
              </a:rPr>
              <a:t>旅游者凝视与城市旅游形象的关系</a:t>
            </a:r>
            <a:endParaRPr lang="en-US"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08" name="TextBox 13"/>
          <p:cNvSpPr txBox="1">
            <a:spLocks noChangeArrowheads="1"/>
          </p:cNvSpPr>
          <p:nvPr/>
        </p:nvSpPr>
        <p:spPr bwMode="auto">
          <a:xfrm>
            <a:off x="1563688" y="2730500"/>
            <a:ext cx="19542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策略建议</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09" name="TextBox 13"/>
          <p:cNvSpPr txBox="1">
            <a:spLocks noChangeArrowheads="1"/>
          </p:cNvSpPr>
          <p:nvPr/>
        </p:nvSpPr>
        <p:spPr bwMode="auto">
          <a:xfrm>
            <a:off x="3043238" y="5419725"/>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探索机制</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10" name="TextBox 13"/>
          <p:cNvSpPr txBox="1">
            <a:spLocks noChangeArrowheads="1"/>
          </p:cNvSpPr>
          <p:nvPr/>
        </p:nvSpPr>
        <p:spPr bwMode="auto">
          <a:xfrm>
            <a:off x="8745538" y="3603625"/>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旅游凝视视角</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11" name="TextBox 13"/>
          <p:cNvSpPr txBox="1">
            <a:spLocks noChangeArrowheads="1"/>
          </p:cNvSpPr>
          <p:nvPr/>
        </p:nvSpPr>
        <p:spPr bwMode="auto">
          <a:xfrm>
            <a:off x="7401092" y="1089025"/>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内涵与特征分析</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1506" name="图片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dirty="0">
                <a:solidFill>
                  <a:srgbClr val="1C4885"/>
                </a:solidFill>
                <a:latin typeface="微软雅黑" panose="020B0503020204020204" pitchFamily="34" charset="-122"/>
                <a:ea typeface="微软雅黑" panose="020B0503020204020204" pitchFamily="34" charset="-122"/>
              </a:rPr>
              <a:t>2</a:t>
            </a:r>
            <a:endParaRPr lang="zh-CN" altLang="en-US" sz="34400" b="1" dirty="0">
              <a:solidFill>
                <a:srgbClr val="1C4885"/>
              </a:solidFill>
              <a:latin typeface="微软雅黑" panose="020B0503020204020204" pitchFamily="34" charset="-122"/>
              <a:ea typeface="微软雅黑" panose="020B0503020204020204" pitchFamily="34" charset="-122"/>
            </a:endParaRPr>
          </a:p>
        </p:txBody>
      </p:sp>
      <p:sp>
        <p:nvSpPr>
          <p:cNvPr id="21509" name="文本框 12"/>
          <p:cNvSpPr txBox="1">
            <a:spLocks noChangeArrowheads="1"/>
          </p:cNvSpPr>
          <p:nvPr/>
        </p:nvSpPr>
        <p:spPr bwMode="auto">
          <a:xfrm>
            <a:off x="2762250" y="3632200"/>
            <a:ext cx="585796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7200" b="1" dirty="0" smtClean="0">
                <a:solidFill>
                  <a:srgbClr val="1C4885"/>
                </a:solidFill>
                <a:latin typeface="微软雅黑" panose="020B0503020204020204" pitchFamily="34" charset="-122"/>
                <a:ea typeface="微软雅黑" panose="020B0503020204020204" pitchFamily="34" charset="-122"/>
              </a:rPr>
              <a:t>研究计划</a:t>
            </a:r>
            <a:endParaRPr lang="zh-CN" altLang="en-US" sz="7200" b="1" dirty="0">
              <a:solidFill>
                <a:srgbClr val="1C4885"/>
              </a:solidFill>
              <a:latin typeface="微软雅黑" panose="020B0503020204020204" pitchFamily="34" charset="-122"/>
              <a:ea typeface="微软雅黑" panose="020B0503020204020204" pitchFamily="34" charset="-122"/>
            </a:endParaRPr>
          </a:p>
        </p:txBody>
      </p:sp>
      <p:sp>
        <p:nvSpPr>
          <p:cNvPr id="21511" name="矩形 16"/>
          <p:cNvSpPr>
            <a:spLocks noChangeArrowheads="1"/>
          </p:cNvSpPr>
          <p:nvPr/>
        </p:nvSpPr>
        <p:spPr bwMode="auto">
          <a:xfrm>
            <a:off x="2886075" y="5011738"/>
            <a:ext cx="497840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人员分工</a:t>
            </a:r>
            <a:endParaRPr lang="en-US" altLang="zh-CN"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gn="just" defTabSz="1216025" eaLnBrk="1" hangingPunct="1">
              <a:lnSpc>
                <a:spcPct val="120000"/>
              </a:lnSpc>
              <a:spcBef>
                <a:spcPct val="20000"/>
              </a:spcBef>
            </a:pP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研究计划</a:t>
            </a:r>
            <a:endParaRPr 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512" name="文本框 17"/>
          <p:cNvSpPr/>
          <p:nvPr/>
        </p:nvSpPr>
        <p:spPr bwMode="auto">
          <a:xfrm>
            <a:off x="157163" y="4927600"/>
            <a:ext cx="2155825" cy="881063"/>
          </a:xfrm>
          <a:custGeom>
            <a:avLst/>
            <a:gdLst>
              <a:gd name="T0" fmla="*/ 351871 w 2156102"/>
              <a:gd name="T1" fmla="*/ 0 h 880167"/>
              <a:gd name="T2" fmla="*/ 1116332 w 2156102"/>
              <a:gd name="T3" fmla="*/ 0 h 880167"/>
              <a:gd name="T4" fmla="*/ 791280 w 2156102"/>
              <a:gd name="T5" fmla="*/ 295205 h 880167"/>
              <a:gd name="T6" fmla="*/ 791280 w 2156102"/>
              <a:gd name="T7" fmla="*/ 308104 h 880167"/>
              <a:gd name="T8" fmla="*/ 2154163 w 2156102"/>
              <a:gd name="T9" fmla="*/ 308104 h 880167"/>
              <a:gd name="T10" fmla="*/ 2154163 w 2156102"/>
              <a:gd name="T11" fmla="*/ 886459 h 880167"/>
              <a:gd name="T12" fmla="*/ 0 w 2156102"/>
              <a:gd name="T13" fmla="*/ 886459 h 880167"/>
              <a:gd name="T14" fmla="*/ 0 w 2156102"/>
              <a:gd name="T15" fmla="*/ 340355 h 880167"/>
              <a:gd name="T16" fmla="*/ 351871 w 2156102"/>
              <a:gd name="T17" fmla="*/ 0 h 880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6102" h="880167">
                <a:moveTo>
                  <a:pt x="352186" y="0"/>
                </a:moveTo>
                <a:lnTo>
                  <a:pt x="1117336" y="0"/>
                </a:lnTo>
                <a:lnTo>
                  <a:pt x="791994" y="293110"/>
                </a:lnTo>
                <a:lnTo>
                  <a:pt x="791994" y="305918"/>
                </a:lnTo>
                <a:lnTo>
                  <a:pt x="2156102" y="305918"/>
                </a:lnTo>
                <a:lnTo>
                  <a:pt x="2156102" y="880167"/>
                </a:lnTo>
                <a:lnTo>
                  <a:pt x="0" y="880167"/>
                </a:lnTo>
                <a:lnTo>
                  <a:pt x="0" y="337940"/>
                </a:lnTo>
                <a:lnTo>
                  <a:pt x="35218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人员分工</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aphicFrame>
        <p:nvGraphicFramePr>
          <p:cNvPr id="2" name="图示 1">
            <a:extLst>
              <a:ext uri="{FF2B5EF4-FFF2-40B4-BE49-F238E27FC236}">
                <a16:creationId xmlns:a16="http://schemas.microsoft.com/office/drawing/2014/main" id="{ACC265BF-760C-4D46-AF3B-B906C1C8D65E}"/>
              </a:ext>
            </a:extLst>
          </p:cNvPr>
          <p:cNvGraphicFramePr/>
          <p:nvPr>
            <p:extLst>
              <p:ext uri="{D42A27DB-BD31-4B8C-83A1-F6EECF244321}">
                <p14:modId xmlns:p14="http://schemas.microsoft.com/office/powerpoint/2010/main" val="1371504336"/>
              </p:ext>
            </p:extLst>
          </p:nvPr>
        </p:nvGraphicFramePr>
        <p:xfrm>
          <a:off x="356992" y="1290181"/>
          <a:ext cx="10497314" cy="45078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859017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accent5">
                    <a:lumMod val="25000"/>
                  </a:schemeClr>
                </a:solidFill>
                <a:latin typeface="微软雅黑" panose="020B0503020204020204" pitchFamily="34" charset="-122"/>
                <a:ea typeface="微软雅黑" panose="020B0503020204020204" pitchFamily="34" charset="-122"/>
              </a:rPr>
              <a:t>研究计划</a:t>
            </a:r>
            <a:endParaRPr lang="zh-CN" altLang="en-US" sz="2400" b="1" dirty="0">
              <a:solidFill>
                <a:schemeClr val="accent5">
                  <a:lumMod val="25000"/>
                </a:schemeClr>
              </a:solidFill>
              <a:latin typeface="微软雅黑" panose="020B0503020204020204" pitchFamily="34" charset="-122"/>
              <a:ea typeface="微软雅黑" panose="020B0503020204020204" pitchFamily="34" charset="-122"/>
            </a:endParaRPr>
          </a:p>
        </p:txBody>
      </p:sp>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1882573634"/>
              </p:ext>
            </p:extLst>
          </p:nvPr>
        </p:nvGraphicFramePr>
        <p:xfrm>
          <a:off x="469727" y="1189392"/>
          <a:ext cx="10935220" cy="4373694"/>
        </p:xfrm>
        <a:graphic>
          <a:graphicData uri="http://schemas.openxmlformats.org/drawingml/2006/table">
            <a:tbl>
              <a:tblPr firstRow="1" bandRow="1">
                <a:tableStyleId>{5C22544A-7EE6-4342-B048-85BDC9FD1C3A}</a:tableStyleId>
              </a:tblPr>
              <a:tblGrid>
                <a:gridCol w="1327581">
                  <a:extLst>
                    <a:ext uri="{9D8B030D-6E8A-4147-A177-3AD203B41FA5}">
                      <a16:colId xmlns:a16="http://schemas.microsoft.com/office/drawing/2014/main" val="1994448844"/>
                    </a:ext>
                  </a:extLst>
                </a:gridCol>
                <a:gridCol w="2350883">
                  <a:extLst>
                    <a:ext uri="{9D8B030D-6E8A-4147-A177-3AD203B41FA5}">
                      <a16:colId xmlns:a16="http://schemas.microsoft.com/office/drawing/2014/main" val="1608571524"/>
                    </a:ext>
                  </a:extLst>
                </a:gridCol>
                <a:gridCol w="4522950">
                  <a:extLst>
                    <a:ext uri="{9D8B030D-6E8A-4147-A177-3AD203B41FA5}">
                      <a16:colId xmlns:a16="http://schemas.microsoft.com/office/drawing/2014/main" val="1642112577"/>
                    </a:ext>
                  </a:extLst>
                </a:gridCol>
                <a:gridCol w="2733806">
                  <a:extLst>
                    <a:ext uri="{9D8B030D-6E8A-4147-A177-3AD203B41FA5}">
                      <a16:colId xmlns:a16="http://schemas.microsoft.com/office/drawing/2014/main" val="3894458776"/>
                    </a:ext>
                  </a:extLst>
                </a:gridCol>
              </a:tblGrid>
              <a:tr h="526674">
                <a:tc>
                  <a:txBody>
                    <a:bodyPr/>
                    <a:lstStyle/>
                    <a:p>
                      <a:pPr algn="ctr"/>
                      <a:r>
                        <a:rPr lang="zh-CN" altLang="en-US" dirty="0" smtClean="0"/>
                        <a:t>阶段</a:t>
                      </a:r>
                      <a:endParaRPr lang="zh-CN" altLang="en-US" dirty="0"/>
                    </a:p>
                  </a:txBody>
                  <a:tcPr anchor="ctr"/>
                </a:tc>
                <a:tc>
                  <a:txBody>
                    <a:bodyPr/>
                    <a:lstStyle/>
                    <a:p>
                      <a:pPr algn="ctr"/>
                      <a:r>
                        <a:rPr lang="zh-CN" altLang="en-US" dirty="0" smtClean="0"/>
                        <a:t>时间</a:t>
                      </a:r>
                      <a:endParaRPr lang="zh-CN" altLang="en-US" dirty="0"/>
                    </a:p>
                  </a:txBody>
                  <a:tcPr anchor="ctr"/>
                </a:tc>
                <a:tc>
                  <a:txBody>
                    <a:bodyPr/>
                    <a:lstStyle/>
                    <a:p>
                      <a:pPr algn="ctr"/>
                      <a:r>
                        <a:rPr lang="zh-CN" altLang="en-US" dirty="0" smtClean="0"/>
                        <a:t>研究内容</a:t>
                      </a:r>
                      <a:endParaRPr lang="zh-CN" altLang="en-US" dirty="0"/>
                    </a:p>
                  </a:txBody>
                  <a:tcPr anchor="ctr"/>
                </a:tc>
                <a:tc>
                  <a:txBody>
                    <a:bodyPr/>
                    <a:lstStyle/>
                    <a:p>
                      <a:pPr algn="ctr"/>
                      <a:r>
                        <a:rPr lang="zh-CN" altLang="en-US" dirty="0" smtClean="0"/>
                        <a:t>负责人员</a:t>
                      </a:r>
                      <a:endParaRPr lang="zh-CN" altLang="en-US" dirty="0"/>
                    </a:p>
                  </a:txBody>
                  <a:tcPr anchor="ctr"/>
                </a:tc>
                <a:extLst>
                  <a:ext uri="{0D108BD9-81ED-4DB2-BD59-A6C34878D82A}">
                    <a16:rowId xmlns:a16="http://schemas.microsoft.com/office/drawing/2014/main" val="122729999"/>
                  </a:ext>
                </a:extLst>
              </a:tr>
              <a:tr h="769404">
                <a:tc>
                  <a:txBody>
                    <a:bodyPr/>
                    <a:lstStyle/>
                    <a:p>
                      <a:pPr algn="ctr"/>
                      <a:r>
                        <a:rPr lang="en-US" altLang="zh-CN" dirty="0" smtClean="0"/>
                        <a:t>1</a:t>
                      </a:r>
                      <a:endParaRPr lang="zh-CN" altLang="en-US" dirty="0"/>
                    </a:p>
                  </a:txBody>
                  <a:tcPr anchor="ctr"/>
                </a:tc>
                <a:tc>
                  <a:txBody>
                    <a:bodyPr/>
                    <a:lstStyle/>
                    <a:p>
                      <a:pPr algn="ctr"/>
                      <a:r>
                        <a:rPr lang="en-US" altLang="zh-CN" dirty="0" smtClean="0"/>
                        <a:t>2024.7</a:t>
                      </a:r>
                      <a:endParaRPr lang="zh-CN"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kern="1200" dirty="0" smtClean="0">
                          <a:solidFill>
                            <a:schemeClr val="dk1"/>
                          </a:solidFill>
                          <a:effectLst/>
                          <a:latin typeface="+mn-lt"/>
                          <a:ea typeface="+mn-ea"/>
                          <a:cs typeface="+mn-cs"/>
                        </a:rPr>
                        <a:t>讨论确定课题，并思考研究目的及其价值意义</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kern="1200" dirty="0" smtClean="0">
                          <a:solidFill>
                            <a:schemeClr val="dk1"/>
                          </a:solidFill>
                          <a:effectLst/>
                          <a:latin typeface="+mn-lt"/>
                          <a:ea typeface="+mn-ea"/>
                          <a:cs typeface="+mn-cs"/>
                        </a:rPr>
                        <a:t>高墨涵</a:t>
                      </a:r>
                    </a:p>
                    <a:p>
                      <a:pPr algn="ctr"/>
                      <a:endParaRPr lang="zh-CN" altLang="en-US" dirty="0"/>
                    </a:p>
                  </a:txBody>
                  <a:tcPr anchor="ctr"/>
                </a:tc>
                <a:extLst>
                  <a:ext uri="{0D108BD9-81ED-4DB2-BD59-A6C34878D82A}">
                    <a16:rowId xmlns:a16="http://schemas.microsoft.com/office/drawing/2014/main" val="956979121"/>
                  </a:ext>
                </a:extLst>
              </a:tr>
              <a:tr h="769404">
                <a:tc>
                  <a:txBody>
                    <a:bodyPr/>
                    <a:lstStyle/>
                    <a:p>
                      <a:pPr algn="ctr"/>
                      <a:r>
                        <a:rPr lang="en-US" altLang="zh-CN" dirty="0" smtClean="0"/>
                        <a:t>2</a:t>
                      </a:r>
                      <a:endParaRPr lang="zh-CN"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t>2024.7-2024.8</a:t>
                      </a:r>
                      <a:endParaRPr lang="zh-CN" altLang="en-US" dirty="0" smtClean="0"/>
                    </a:p>
                  </a:txBody>
                  <a:tcPr anchor="ctr"/>
                </a:tc>
                <a:tc>
                  <a:txBody>
                    <a:bodyPr/>
                    <a:lstStyle/>
                    <a:p>
                      <a:pPr algn="ctr"/>
                      <a:r>
                        <a:rPr lang="zh-CN" altLang="zh-CN" sz="1800" kern="1200" dirty="0" smtClean="0">
                          <a:solidFill>
                            <a:schemeClr val="dk1"/>
                          </a:solidFill>
                          <a:effectLst/>
                          <a:latin typeface="+mn-lt"/>
                          <a:ea typeface="+mn-ea"/>
                          <a:cs typeface="+mn-cs"/>
                        </a:rPr>
                        <a:t>走访专家、查阅文献、搜集资料，撰写开题报告</a:t>
                      </a:r>
                      <a:endParaRPr lang="zh-CN" altLang="en-US" dirty="0"/>
                    </a:p>
                  </a:txBody>
                  <a:tcPr anchor="ctr"/>
                </a:tc>
                <a:tc>
                  <a:txBody>
                    <a:bodyPr/>
                    <a:lstStyle/>
                    <a:p>
                      <a:pPr algn="ctr"/>
                      <a:r>
                        <a:rPr lang="zh-CN" altLang="zh-CN" sz="1800" kern="1200" dirty="0" smtClean="0">
                          <a:solidFill>
                            <a:schemeClr val="dk1"/>
                          </a:solidFill>
                          <a:effectLst/>
                          <a:latin typeface="+mn-lt"/>
                          <a:ea typeface="+mn-ea"/>
                          <a:cs typeface="+mn-cs"/>
                        </a:rPr>
                        <a:t>高墨涵、沈祎悠</a:t>
                      </a:r>
                      <a:endParaRPr lang="zh-CN" altLang="en-US" dirty="0"/>
                    </a:p>
                  </a:txBody>
                  <a:tcPr anchor="ctr"/>
                </a:tc>
                <a:extLst>
                  <a:ext uri="{0D108BD9-81ED-4DB2-BD59-A6C34878D82A}">
                    <a16:rowId xmlns:a16="http://schemas.microsoft.com/office/drawing/2014/main" val="272310778"/>
                  </a:ext>
                </a:extLst>
              </a:tr>
              <a:tr h="769404">
                <a:tc>
                  <a:txBody>
                    <a:bodyPr/>
                    <a:lstStyle/>
                    <a:p>
                      <a:pPr algn="ctr"/>
                      <a:r>
                        <a:rPr lang="en-US" altLang="zh-CN" dirty="0" smtClean="0"/>
                        <a:t>3</a:t>
                      </a:r>
                      <a:endParaRPr lang="zh-CN"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t>2024.8</a:t>
                      </a:r>
                      <a:endParaRPr lang="zh-CN" altLang="en-US" dirty="0" smtClean="0"/>
                    </a:p>
                  </a:txBody>
                  <a:tcPr anchor="ctr"/>
                </a:tc>
                <a:tc>
                  <a:txBody>
                    <a:bodyPr/>
                    <a:lstStyle/>
                    <a:p>
                      <a:pPr algn="ctr"/>
                      <a:r>
                        <a:rPr lang="zh-CN" altLang="zh-CN" sz="1800" kern="1200" dirty="0" smtClean="0">
                          <a:solidFill>
                            <a:schemeClr val="dk1"/>
                          </a:solidFill>
                          <a:effectLst/>
                          <a:latin typeface="+mn-lt"/>
                          <a:ea typeface="+mn-ea"/>
                          <a:cs typeface="+mn-cs"/>
                        </a:rPr>
                        <a:t>数据采集、数据筛选、数据处理</a:t>
                      </a:r>
                      <a:endParaRPr lang="zh-CN" altLang="en-US" dirty="0"/>
                    </a:p>
                  </a:txBody>
                  <a:tcPr anchor="ctr"/>
                </a:tc>
                <a:tc>
                  <a:txBody>
                    <a:bodyPr/>
                    <a:lstStyle/>
                    <a:p>
                      <a:pPr algn="ctr"/>
                      <a:r>
                        <a:rPr lang="zh-CN" altLang="zh-CN" sz="1800" kern="1200" dirty="0" smtClean="0">
                          <a:solidFill>
                            <a:schemeClr val="dk1"/>
                          </a:solidFill>
                          <a:effectLst/>
                          <a:latin typeface="+mn-lt"/>
                          <a:ea typeface="+mn-ea"/>
                          <a:cs typeface="+mn-cs"/>
                        </a:rPr>
                        <a:t>高墨涵、王培沣</a:t>
                      </a:r>
                      <a:endParaRPr lang="zh-CN" altLang="en-US" dirty="0"/>
                    </a:p>
                  </a:txBody>
                  <a:tcPr anchor="ctr"/>
                </a:tc>
                <a:extLst>
                  <a:ext uri="{0D108BD9-81ED-4DB2-BD59-A6C34878D82A}">
                    <a16:rowId xmlns:a16="http://schemas.microsoft.com/office/drawing/2014/main" val="3366344141"/>
                  </a:ext>
                </a:extLst>
              </a:tr>
              <a:tr h="769404">
                <a:tc>
                  <a:txBody>
                    <a:bodyPr/>
                    <a:lstStyle/>
                    <a:p>
                      <a:pPr algn="ctr"/>
                      <a:r>
                        <a:rPr lang="en-US" altLang="zh-CN" dirty="0" smtClean="0"/>
                        <a:t>4</a:t>
                      </a:r>
                      <a:endParaRPr lang="zh-CN"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t>2024.8-2024.9</a:t>
                      </a:r>
                      <a:endParaRPr lang="zh-CN" altLang="en-US"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kern="1200" dirty="0" smtClean="0">
                          <a:solidFill>
                            <a:schemeClr val="dk1"/>
                          </a:solidFill>
                          <a:effectLst/>
                          <a:latin typeface="+mn-lt"/>
                          <a:ea typeface="+mn-ea"/>
                          <a:cs typeface="+mn-cs"/>
                        </a:rPr>
                        <a:t>数据分析</a:t>
                      </a:r>
                    </a:p>
                  </a:txBody>
                  <a:tcPr anchor="ctr"/>
                </a:tc>
                <a:tc>
                  <a:txBody>
                    <a:bodyPr/>
                    <a:lstStyle/>
                    <a:p>
                      <a:pPr algn="ctr"/>
                      <a:r>
                        <a:rPr lang="zh-CN" altLang="zh-CN" sz="1800" kern="1200" dirty="0" smtClean="0">
                          <a:solidFill>
                            <a:schemeClr val="dk1"/>
                          </a:solidFill>
                          <a:effectLst/>
                          <a:latin typeface="+mn-lt"/>
                          <a:ea typeface="+mn-ea"/>
                          <a:cs typeface="+mn-cs"/>
                        </a:rPr>
                        <a:t>高墨涵、王培沣、沈祎悠</a:t>
                      </a:r>
                      <a:endParaRPr lang="zh-CN" altLang="en-US" dirty="0"/>
                    </a:p>
                  </a:txBody>
                  <a:tcPr anchor="ctr"/>
                </a:tc>
                <a:extLst>
                  <a:ext uri="{0D108BD9-81ED-4DB2-BD59-A6C34878D82A}">
                    <a16:rowId xmlns:a16="http://schemas.microsoft.com/office/drawing/2014/main" val="2732585783"/>
                  </a:ext>
                </a:extLst>
              </a:tr>
              <a:tr h="769404">
                <a:tc>
                  <a:txBody>
                    <a:bodyPr/>
                    <a:lstStyle/>
                    <a:p>
                      <a:pPr algn="ctr"/>
                      <a:r>
                        <a:rPr lang="en-US" altLang="zh-CN" dirty="0" smtClean="0"/>
                        <a:t>5</a:t>
                      </a:r>
                      <a:endParaRPr lang="zh-CN"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t>2024.9</a:t>
                      </a:r>
                      <a:endParaRPr lang="zh-CN" altLang="en-US"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kern="1200" dirty="0" smtClean="0">
                          <a:solidFill>
                            <a:schemeClr val="dk1"/>
                          </a:solidFill>
                          <a:effectLst/>
                          <a:latin typeface="+mn-lt"/>
                          <a:ea typeface="+mn-ea"/>
                          <a:cs typeface="+mn-cs"/>
                        </a:rPr>
                        <a:t>撰写结题报告，完善各项工作</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kern="1200" dirty="0" smtClean="0">
                          <a:solidFill>
                            <a:schemeClr val="dk1"/>
                          </a:solidFill>
                          <a:effectLst/>
                          <a:latin typeface="+mn-lt"/>
                          <a:ea typeface="+mn-ea"/>
                          <a:cs typeface="+mn-cs"/>
                        </a:rPr>
                        <a:t>高墨涵、沈祎悠</a:t>
                      </a:r>
                      <a:endParaRPr lang="zh-CN" altLang="en-US" dirty="0" smtClean="0"/>
                    </a:p>
                    <a:p>
                      <a:pPr algn="ctr"/>
                      <a:endParaRPr lang="zh-CN" altLang="en-US" dirty="0"/>
                    </a:p>
                  </a:txBody>
                  <a:tcPr anchor="ctr"/>
                </a:tc>
                <a:extLst>
                  <a:ext uri="{0D108BD9-81ED-4DB2-BD59-A6C34878D82A}">
                    <a16:rowId xmlns:a16="http://schemas.microsoft.com/office/drawing/2014/main" val="1327648547"/>
                  </a:ext>
                </a:extLst>
              </a:tr>
            </a:tbl>
          </a:graphicData>
        </a:graphic>
      </p:graphicFrame>
    </p:spTree>
    <p:extLst>
      <p:ext uri="{BB962C8B-B14F-4D97-AF65-F5344CB8AC3E}">
        <p14:creationId xmlns:p14="http://schemas.microsoft.com/office/powerpoint/2010/main" val="36731056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6626" name="图片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662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3</a:t>
            </a:r>
            <a:endParaRPr lang="zh-CN" altLang="en-US" sz="34400" b="1">
              <a:solidFill>
                <a:srgbClr val="1C4885"/>
              </a:solidFill>
              <a:latin typeface="微软雅黑" panose="020B0503020204020204" pitchFamily="34" charset="-122"/>
              <a:ea typeface="微软雅黑" panose="020B0503020204020204" pitchFamily="34" charset="-122"/>
            </a:endParaRPr>
          </a:p>
        </p:txBody>
      </p:sp>
      <p:sp>
        <p:nvSpPr>
          <p:cNvPr id="26629" name="文本框 12"/>
          <p:cNvSpPr txBox="1">
            <a:spLocks noChangeArrowheads="1"/>
          </p:cNvSpPr>
          <p:nvPr/>
        </p:nvSpPr>
        <p:spPr bwMode="auto">
          <a:xfrm>
            <a:off x="2863850" y="3632200"/>
            <a:ext cx="686717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6600" b="1" dirty="0" smtClean="0">
                <a:solidFill>
                  <a:srgbClr val="1C4885"/>
                </a:solidFill>
                <a:latin typeface="微软雅黑" panose="020B0503020204020204" pitchFamily="34" charset="-122"/>
                <a:ea typeface="微软雅黑" panose="020B0503020204020204" pitchFamily="34" charset="-122"/>
              </a:rPr>
              <a:t>研究方法与过程</a:t>
            </a:r>
            <a:endParaRPr lang="zh-CN" altLang="en-US" sz="6600" b="1" dirty="0">
              <a:solidFill>
                <a:srgbClr val="1C4885"/>
              </a:solidFill>
              <a:latin typeface="微软雅黑" panose="020B0503020204020204" pitchFamily="34" charset="-122"/>
              <a:ea typeface="微软雅黑" panose="020B0503020204020204" pitchFamily="34" charset="-122"/>
            </a:endParaRPr>
          </a:p>
        </p:txBody>
      </p:sp>
      <p:sp>
        <p:nvSpPr>
          <p:cNvPr id="26632" name="文本框 18"/>
          <p:cNvSpPr/>
          <p:nvPr/>
        </p:nvSpPr>
        <p:spPr bwMode="auto">
          <a:xfrm>
            <a:off x="428625" y="4899025"/>
            <a:ext cx="2082800" cy="976313"/>
          </a:xfrm>
          <a:custGeom>
            <a:avLst/>
            <a:gdLst>
              <a:gd name="T0" fmla="*/ 1376187 w 2083287"/>
              <a:gd name="T1" fmla="*/ 0 h 976698"/>
              <a:gd name="T2" fmla="*/ 2079880 w 2083287"/>
              <a:gd name="T3" fmla="*/ 0 h 976698"/>
              <a:gd name="T4" fmla="*/ 2060732 w 2083287"/>
              <a:gd name="T5" fmla="*/ 197901 h 976698"/>
              <a:gd name="T6" fmla="*/ 1738045 w 2083287"/>
              <a:gd name="T7" fmla="*/ 710027 h 976698"/>
              <a:gd name="T8" fmla="*/ 820536 w 2083287"/>
              <a:gd name="T9" fmla="*/ 974006 h 976698"/>
              <a:gd name="T10" fmla="*/ 0 w 2083287"/>
              <a:gd name="T11" fmla="*/ 805826 h 976698"/>
              <a:gd name="T12" fmla="*/ 0 w 2083287"/>
              <a:gd name="T13" fmla="*/ 199095 h 976698"/>
              <a:gd name="T14" fmla="*/ 771517 w 2083287"/>
              <a:gd name="T15" fmla="*/ 446048 h 976698"/>
              <a:gd name="T16" fmla="*/ 1214822 w 2083287"/>
              <a:gd name="T17" fmla="*/ 322574 h 976698"/>
              <a:gd name="T18" fmla="*/ 1368672 w 2083287"/>
              <a:gd name="T19" fmla="*/ 78684 h 976698"/>
              <a:gd name="T20" fmla="*/ 1376187 w 2083287"/>
              <a:gd name="T21" fmla="*/ 0 h 9766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83287" h="976698">
                <a:moveTo>
                  <a:pt x="1378441" y="0"/>
                </a:moveTo>
                <a:lnTo>
                  <a:pt x="2083287" y="0"/>
                </a:lnTo>
                <a:lnTo>
                  <a:pt x="2064107" y="198447"/>
                </a:lnTo>
                <a:cubicBezTo>
                  <a:pt x="2021012" y="408454"/>
                  <a:pt x="1913273" y="579634"/>
                  <a:pt x="1740892" y="711989"/>
                </a:cubicBezTo>
                <a:cubicBezTo>
                  <a:pt x="1511050" y="888462"/>
                  <a:pt x="1204713" y="976698"/>
                  <a:pt x="821880" y="976698"/>
                </a:cubicBezTo>
                <a:cubicBezTo>
                  <a:pt x="481743" y="976698"/>
                  <a:pt x="207783" y="920483"/>
                  <a:pt x="0" y="808053"/>
                </a:cubicBezTo>
                <a:lnTo>
                  <a:pt x="0" y="199648"/>
                </a:lnTo>
                <a:cubicBezTo>
                  <a:pt x="220592" y="364736"/>
                  <a:pt x="478185" y="447280"/>
                  <a:pt x="772781" y="447280"/>
                </a:cubicBezTo>
                <a:cubicBezTo>
                  <a:pt x="959216" y="447280"/>
                  <a:pt x="1107226" y="406008"/>
                  <a:pt x="1216810" y="323464"/>
                </a:cubicBezTo>
                <a:cubicBezTo>
                  <a:pt x="1298998" y="261556"/>
                  <a:pt x="1350365" y="180035"/>
                  <a:pt x="1370912" y="78901"/>
                </a:cubicBezTo>
                <a:lnTo>
                  <a:pt x="13784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矩形 16">
            <a:extLst>
              <a:ext uri="{FF2B5EF4-FFF2-40B4-BE49-F238E27FC236}">
                <a16:creationId xmlns:a16="http://schemas.microsoft.com/office/drawing/2014/main" id="{E3859DE4-24DD-48B2-88EE-353049EA8299}"/>
              </a:ext>
            </a:extLst>
          </p:cNvPr>
          <p:cNvSpPr>
            <a:spLocks noChangeArrowheads="1"/>
          </p:cNvSpPr>
          <p:nvPr/>
        </p:nvSpPr>
        <p:spPr bwMode="auto">
          <a:xfrm>
            <a:off x="2886075" y="5011738"/>
            <a:ext cx="4978400" cy="630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研究方法</a:t>
            </a:r>
            <a:endParaRPr lang="en-US" altLang="zh-CN"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gn="just" defTabSz="1216025" eaLnBrk="1" hangingPunct="1">
              <a:lnSpc>
                <a:spcPct val="120000"/>
              </a:lnSpc>
              <a:spcBef>
                <a:spcPct val="20000"/>
              </a:spcBef>
            </a:pPr>
            <a:r>
              <a:rPr lang="zh-CN" altLang="en-US" sz="1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研究过程</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
</file>

<file path=ppt/theme/theme1.xml><?xml version="1.0" encoding="utf-8"?>
<a:theme xmlns:a="http://schemas.openxmlformats.org/drawingml/2006/main" name="清风素材 https://12sc.taobao.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5670</TotalTime>
  <Words>3133</Words>
  <Application>Microsoft Office PowerPoint</Application>
  <PresentationFormat>宽屏</PresentationFormat>
  <Paragraphs>156</Paragraphs>
  <Slides>21</Slides>
  <Notes>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21</vt:i4>
      </vt:variant>
    </vt:vector>
  </HeadingPairs>
  <TitlesOfParts>
    <vt:vector size="28" baseType="lpstr">
      <vt:lpstr>宋体</vt:lpstr>
      <vt:lpstr>微软雅黑</vt:lpstr>
      <vt:lpstr>Arial</vt:lpstr>
      <vt:lpstr>Calibri</vt:lpstr>
      <vt:lpstr>Calibri Light</vt:lpstr>
      <vt:lpstr>Times New Roman</vt: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subject>12sc.taobao.com</dc:subject>
  <dc:creator>锐旗设计;https://9ppt.taobao.com</dc:creator>
  <cp:keywords>锐旗设计；https:/9ppt.taobao.com</cp:keywords>
  <dc:description>12sc.taobao.com</dc:description>
  <cp:lastModifiedBy>admin</cp:lastModifiedBy>
  <cp:revision>251</cp:revision>
  <dcterms:created xsi:type="dcterms:W3CDTF">2015-07-17T02:38:00Z</dcterms:created>
  <dcterms:modified xsi:type="dcterms:W3CDTF">2024-10-05T08:56:14Z</dcterms:modified>
  <cp:category>锐旗设计；https://9ppt.taobao.com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