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8" r:id="rId4"/>
    <p:sldId id="259" r:id="rId6"/>
    <p:sldId id="261" r:id="rId7"/>
    <p:sldId id="260" r:id="rId8"/>
    <p:sldId id="263" r:id="rId9"/>
    <p:sldId id="262" r:id="rId10"/>
    <p:sldId id="264" r:id="rId11"/>
    <p:sldId id="265" r:id="rId12"/>
    <p:sldId id="267" r:id="rId13"/>
    <p:sldId id="266" r:id="rId14"/>
    <p:sldId id="268" r:id="rId15"/>
    <p:sldId id="279" r:id="rId16"/>
    <p:sldId id="269" r:id="rId17"/>
    <p:sldId id="270" r:id="rId18"/>
    <p:sldId id="280" r:id="rId19"/>
    <p:sldId id="281" r:id="rId20"/>
    <p:sldId id="282" r:id="rId21"/>
    <p:sldId id="283" r:id="rId22"/>
    <p:sldId id="271" r:id="rId23"/>
    <p:sldId id="272" r:id="rId24"/>
    <p:sldId id="284" r:id="rId25"/>
    <p:sldId id="285" r:id="rId26"/>
    <p:sldId id="286" r:id="rId27"/>
    <p:sldId id="287" r:id="rId28"/>
    <p:sldId id="276" r:id="rId29"/>
    <p:sldId id="274" r:id="rId30"/>
    <p:sldId id="275" r:id="rId31"/>
    <p:sldId id="277" r:id="rId32"/>
    <p:sldId id="278" r:id="rId33"/>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80" d="100"/>
          <a:sy n="80" d="100"/>
        </p:scale>
        <p:origin x="-184" y="-64"/>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8" Type="http://schemas.openxmlformats.org/officeDocument/2006/relationships/tags" Target="tags/tag186.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image" Target="../media/image1.jpeg"/><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4" Type="http://schemas.openxmlformats.org/officeDocument/2006/relationships/tags" Target="../tags/tag68.xml"/><Relationship Id="rId3" Type="http://schemas.openxmlformats.org/officeDocument/2006/relationships/image" Target="../media/image3.jpeg"/><Relationship Id="rId2" Type="http://schemas.openxmlformats.org/officeDocument/2006/relationships/tags" Target="../tags/tag6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ags" Target="../tags/tag7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ags" Target="../tags/tag7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image" Target="../media/image5.jpeg"/><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image" Target="../media/image2.jpeg"/><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image" Target="../media/image2.jpeg"/><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image" Target="../media/image2.jpeg"/><Relationship Id="rId2" Type="http://schemas.openxmlformats.org/officeDocument/2006/relationships/tags" Target="../tags/tag90.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image" Target="../media/image2.jpeg"/><Relationship Id="rId2" Type="http://schemas.openxmlformats.org/officeDocument/2006/relationships/tags" Target="../tags/tag98.xml"/><Relationship Id="rId10" Type="http://schemas.openxmlformats.org/officeDocument/2006/relationships/tags" Target="../tags/tag105.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image" Target="../media/image2.jpeg"/><Relationship Id="rId2" Type="http://schemas.openxmlformats.org/officeDocument/2006/relationships/tags" Target="../tags/tag106.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image" Target="../media/image2.jpeg"/><Relationship Id="rId2" Type="http://schemas.openxmlformats.org/officeDocument/2006/relationships/tags" Target="../tags/tag11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image" Target="../media/image2.jpeg"/><Relationship Id="rId2" Type="http://schemas.openxmlformats.org/officeDocument/2006/relationships/tags" Target="../tags/tag124.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2" name="标题 2"/>
          <p:cNvSpPr>
            <a:spLocks noGrp="1"/>
          </p:cNvSpPr>
          <p:nvPr>
            <p:ph type="ctr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mj-cs"/>
              </a:defRPr>
            </a:lvl1pPr>
          </a:lstStyle>
          <a:p>
            <a:pPr lvl="0"/>
            <a:r>
              <a:rPr>
                <a:sym typeface="+mn-ea"/>
              </a:rPr>
              <a:t>编辑标题</a:t>
            </a:r>
            <a:endParaRPr>
              <a:sym typeface="+mn-ea"/>
            </a:endParaRPr>
          </a:p>
        </p:txBody>
      </p:sp>
      <p:sp>
        <p:nvSpPr>
          <p:cNvPr id="4" name="副标题 3"/>
          <p:cNvSpPr>
            <a:spLocks noGrp="1"/>
          </p:cNvSpPr>
          <p:nvPr>
            <p:ph type="subTitle"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形用户界面, 文本, 应用程序, 聊天或短信&#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1" hasCustomPrompt="1"/>
            <p:custDataLst>
              <p:tags r:id="rId4"/>
            </p:custDataLst>
          </p:nvPr>
        </p:nvSpPr>
        <p:spPr>
          <a:xfrm>
            <a:off x="4845585" y="2717106"/>
            <a:ext cx="3898366" cy="836235"/>
          </a:xfrm>
          <a:noFill/>
        </p:spPr>
        <p:txBody>
          <a:bodyPr vert="horz" wrap="square" lIns="101600" tIns="38100" rIns="76200" bIns="38100" rtlCol="0" anchor="b" anchorCtr="0">
            <a:normAutofit/>
          </a:bodyPr>
          <a:lstStyle>
            <a:lvl1pPr marL="0" marR="0" algn="l" defTabSz="914400" rtl="0" eaLnBrk="1" fontAlgn="auto" latinLnBrk="0" hangingPunct="1">
              <a:lnSpc>
                <a:spcPct val="100000"/>
              </a:lnSpc>
              <a:spcBef>
                <a:spcPct val="0"/>
              </a:spcBef>
              <a:buClrTx/>
              <a:buSzTx/>
              <a:buFontTx/>
              <a:buNone/>
              <a:defRPr kumimoji="0" lang="zh-CN" altLang="en-US" sz="4400" b="1" i="0" u="none" strike="noStrike" kern="1200" cap="none" spc="0" normalizeH="0" baseline="0" noProof="1" dirty="0">
                <a:solidFill>
                  <a:schemeClr val="dk1"/>
                </a:solidFill>
                <a:uFillTx/>
                <a:latin typeface="Arial" panose="020B0604020202020204" pitchFamily="34" charset="0"/>
                <a:ea typeface="汉仪粗黑 简" panose="0002060004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粗简黑简" panose="00020600040101010101" charset="-122"/>
              </a:defRPr>
            </a:lvl1pPr>
            <a:lvl2pPr eaLnBrk="1" fontAlgn="auto" latinLnBrk="0" hangingPunct="1">
              <a:defRPr sz="1600">
                <a:solidFill>
                  <a:schemeClr val="tx1"/>
                </a:solidFill>
                <a:latin typeface="Arial" panose="020B0604020202020204" pitchFamily="34" charset="0"/>
                <a:ea typeface="汉仪粗简黑简" panose="00020600040101010101" charset="-122"/>
              </a:defRPr>
            </a:lvl2pPr>
            <a:lvl3pPr eaLnBrk="1" fontAlgn="auto" latinLnBrk="0" hangingPunct="1">
              <a:defRPr sz="1600">
                <a:solidFill>
                  <a:schemeClr val="tx1"/>
                </a:solidFill>
                <a:latin typeface="Arial" panose="020B0604020202020204" pitchFamily="34" charset="0"/>
                <a:ea typeface="汉仪粗简黑简" panose="00020600040101010101" charset="-122"/>
              </a:defRPr>
            </a:lvl3pPr>
            <a:lvl4pPr eaLnBrk="1" fontAlgn="auto" latinLnBrk="0" hangingPunct="1">
              <a:defRPr sz="1600">
                <a:solidFill>
                  <a:schemeClr val="tx1"/>
                </a:solidFill>
                <a:latin typeface="Arial" panose="020B0604020202020204" pitchFamily="34" charset="0"/>
                <a:ea typeface="汉仪粗简黑简" panose="00020600040101010101" charset="-122"/>
              </a:defRPr>
            </a:lvl4pPr>
            <a:lvl5pPr eaLnBrk="1" fontAlgn="auto" latinLnBrk="0" hangingPunct="1">
              <a:defRPr sz="160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粗简黑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 name="图片 5" descr="图表&#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汉仪粗简黑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粗简黑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粗简黑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粗简黑简" panose="00020600040101010101" charset="-122"/>
              </a:defRPr>
            </a:lvl1pPr>
            <a:lvl2pPr indent="0" eaLnBrk="1" fontAlgn="auto" latinLnBrk="0" hangingPunct="1">
              <a:defRPr>
                <a:solidFill>
                  <a:schemeClr val="tx1"/>
                </a:solidFill>
                <a:latin typeface="Arial" panose="020B0604020202020204" pitchFamily="34" charset="0"/>
                <a:ea typeface="汉仪粗简黑简" panose="00020600040101010101" charset="-122"/>
              </a:defRPr>
            </a:lvl2pPr>
            <a:lvl3pPr indent="0" eaLnBrk="1" fontAlgn="auto" latinLnBrk="0" hangingPunct="1">
              <a:defRPr>
                <a:solidFill>
                  <a:schemeClr val="tx1"/>
                </a:solidFill>
                <a:latin typeface="Arial" panose="020B0604020202020204" pitchFamily="34" charset="0"/>
                <a:ea typeface="汉仪粗简黑简" panose="00020600040101010101" charset="-122"/>
              </a:defRPr>
            </a:lvl3pPr>
            <a:lvl4pPr indent="0" eaLnBrk="1" fontAlgn="auto" latinLnBrk="0" hangingPunct="1">
              <a:defRPr>
                <a:solidFill>
                  <a:schemeClr val="tx1"/>
                </a:solidFill>
                <a:latin typeface="Arial" panose="020B0604020202020204" pitchFamily="34" charset="0"/>
                <a:ea typeface="汉仪粗简黑简" panose="00020600040101010101" charset="-122"/>
              </a:defRPr>
            </a:lvl4pPr>
            <a:lvl5pPr indent="0" eaLnBrk="1" fontAlgn="auto" latinLnBrk="0" hangingPunct="1">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汉仪粗简黑简" panose="00020600040101010101" charset="-122"/>
              </a:defRPr>
            </a:lvl1pPr>
            <a:lvl2pPr>
              <a:defRPr>
                <a:solidFill>
                  <a:schemeClr val="tx1"/>
                </a:solidFill>
                <a:latin typeface="Arial" panose="020B0604020202020204" pitchFamily="34" charset="0"/>
                <a:ea typeface="汉仪粗简黑简" panose="00020600040101010101" charset="-122"/>
              </a:defRPr>
            </a:lvl2pPr>
            <a:lvl3pPr>
              <a:defRPr>
                <a:solidFill>
                  <a:schemeClr val="tx1"/>
                </a:solidFill>
                <a:latin typeface="Arial" panose="020B0604020202020204" pitchFamily="34" charset="0"/>
                <a:ea typeface="汉仪粗简黑简" panose="00020600040101010101" charset="-122"/>
              </a:defRPr>
            </a:lvl3pPr>
            <a:lvl4pPr>
              <a:defRPr>
                <a:solidFill>
                  <a:schemeClr val="tx1"/>
                </a:solidFill>
                <a:latin typeface="Arial" panose="020B0604020202020204" pitchFamily="34" charset="0"/>
                <a:ea typeface="汉仪粗简黑简" panose="00020600040101010101" charset="-122"/>
              </a:defRPr>
            </a:lvl4pPr>
            <a:lvl5pPr>
              <a:defRPr>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descr="背景图案&#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a:p>
        </p:txBody>
      </p:sp>
      <p:sp>
        <p:nvSpPr>
          <p:cNvPr id="6" name="标题 2"/>
          <p:cNvSpPr>
            <a:spLocks noGrp="1"/>
          </p:cNvSpPr>
          <p:nvPr>
            <p:ph type="title" idx="1" hasCustomPrompt="1"/>
            <p:custDataLst>
              <p:tags r:id="rId4"/>
            </p:custDataLst>
          </p:nvPr>
        </p:nvSpPr>
        <p:spPr>
          <a:xfrm>
            <a:off x="2153285" y="2343451"/>
            <a:ext cx="7885836" cy="1626893"/>
          </a:xfrm>
          <a:noFill/>
        </p:spPr>
        <p:txBody>
          <a:bodyPr vert="horz" wrap="square" lIns="0" tIns="0" rIns="0" bIns="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9800" b="0" i="0" u="none" strike="noStrike" kern="0" cap="none" spc="0" normalizeH="0" baseline="0" noProof="1" dirty="0">
                <a:ln>
                  <a:noFill/>
                </a:ln>
                <a:solidFill>
                  <a:srgbClr val="000000"/>
                </a:solidFill>
                <a:effectLst/>
                <a:uFillTx/>
                <a:latin typeface="Arial" panose="020B0604020202020204" pitchFamily="34" charset="0"/>
                <a:ea typeface="汉仪粗黑 简" panose="00020600040101010101" charset="-122"/>
                <a:cs typeface="汉仪粗黑 简" panose="00020600040101010101" charset="-122"/>
              </a:defRPr>
            </a:lvl1pPr>
          </a:lstStyle>
          <a:p>
            <a:pPr lvl="0"/>
            <a:r>
              <a:rPr>
                <a:sym typeface="+mn-ea"/>
              </a:rPr>
              <a:t>编辑标题</a:t>
            </a:r>
            <a:endParaRPr>
              <a:sym typeface="+mn-ea"/>
            </a:endParaRPr>
          </a:p>
        </p:txBody>
      </p:sp>
      <p:sp>
        <p:nvSpPr>
          <p:cNvPr id="7" name="文本占位符 3"/>
          <p:cNvSpPr>
            <a:spLocks noGrp="1"/>
          </p:cNvSpPr>
          <p:nvPr>
            <p:ph type="body" idx="2" hasCustomPrompt="1"/>
            <p:custDataLst>
              <p:tags r:id="rId5"/>
            </p:custDataLst>
          </p:nvPr>
        </p:nvSpPr>
        <p:spPr>
          <a:xfrm>
            <a:off x="7181131" y="3994323"/>
            <a:ext cx="2222121" cy="489613"/>
          </a:xfrm>
          <a:noFill/>
        </p:spPr>
        <p:txBody>
          <a:bodyPr vert="horz" wrap="square" lIns="0" tIns="0" rIns="0" bIns="0" rtlCol="0" anchor="ctr">
            <a:normAutofit/>
          </a:bodyPr>
          <a:lstStyle>
            <a:lvl1pPr marL="0" marR="0" indent="-228600" algn="ctr" defTabSz="914400" rtl="0" eaLnBrk="1" fontAlgn="auto" latinLnBrk="0" hangingPunct="0">
              <a:lnSpc>
                <a:spcPct val="100000"/>
              </a:lnSpc>
              <a:spcBef>
                <a:spcPts val="0"/>
              </a:spcBef>
              <a:spcAft>
                <a:spcPts val="0"/>
              </a:spcAft>
              <a:buClrTx/>
              <a:buSzTx/>
              <a:buFontTx/>
              <a:buNone/>
              <a:defRPr kumimoji="0" lang="zh-CN" altLang="en-US" sz="3100" b="0" i="0" u="none" strike="noStrike" kern="0" cap="none" spc="300" normalizeH="0" baseline="0" noProof="1" dirty="0">
                <a:ln>
                  <a:noFill/>
                </a:ln>
                <a:solidFill>
                  <a:schemeClr val="dk1">
                    <a:lumMod val="85000"/>
                    <a:lumOff val="15000"/>
                  </a:schemeClr>
                </a:solidFill>
                <a:effectLst/>
                <a:uFillTx/>
                <a:latin typeface="Arial" panose="020B0604020202020204" pitchFamily="34" charset="0"/>
                <a:ea typeface="汉仪粗简黑简" panose="00020600040101010101" charset="-122"/>
                <a:cs typeface="+mj-cs"/>
                <a:sym typeface="+mn-ea"/>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粗简黑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粗简黑简" panose="00020600040101010101" charset="-122"/>
              </a:defRPr>
            </a:lvl1pPr>
            <a:lvl2pPr>
              <a:defRPr baseline="0">
                <a:solidFill>
                  <a:schemeClr val="tx1"/>
                </a:solidFill>
                <a:latin typeface="Arial" panose="020B0604020202020204" pitchFamily="34" charset="0"/>
                <a:ea typeface="汉仪粗简黑简" panose="00020600040101010101" charset="-122"/>
              </a:defRPr>
            </a:lvl2pPr>
            <a:lvl3pPr>
              <a:defRPr baseline="0">
                <a:solidFill>
                  <a:schemeClr val="tx1"/>
                </a:solidFill>
                <a:latin typeface="Arial" panose="020B0604020202020204" pitchFamily="34" charset="0"/>
                <a:ea typeface="汉仪粗简黑简" panose="00020600040101010101" charset="-122"/>
              </a:defRPr>
            </a:lvl3pPr>
            <a:lvl4pPr>
              <a:defRPr baseline="0">
                <a:solidFill>
                  <a:schemeClr val="tx1"/>
                </a:solidFill>
                <a:latin typeface="Arial" panose="020B0604020202020204" pitchFamily="34" charset="0"/>
                <a:ea typeface="汉仪粗简黑简" panose="00020600040101010101" charset="-122"/>
              </a:defRPr>
            </a:lvl4pPr>
            <a:lvl5pPr>
              <a:defRPr baseline="0">
                <a:solidFill>
                  <a:schemeClr val="tx1"/>
                </a:solidFill>
                <a:latin typeface="Arial" panose="020B0604020202020204" pitchFamily="34" charset="0"/>
                <a:ea typeface="汉仪粗简黑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图形用户界面, 文本, 应用程序&#10;&#10;描述已自动生成"/>
          <p:cNvPicPr>
            <a:picLocks noChangeAspect="1"/>
          </p:cNvPicPr>
          <p:nvPr>
            <p:custDataLst>
              <p:tags r:id="rId2"/>
            </p:custDataLst>
          </p:nvPr>
        </p:nvPicPr>
        <p:blipFill>
          <a:blip r:embed="rId3"/>
          <a:stretch>
            <a:fillRect/>
          </a:stretch>
        </p:blipFill>
        <p:spPr>
          <a:xfrm>
            <a:off x="-37" y="0"/>
            <a:ext cx="12192075" cy="6858000"/>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粗简黑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粗简黑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33.xml"/><Relationship Id="rId20" Type="http://schemas.openxmlformats.org/officeDocument/2006/relationships/tags" Target="../tags/tag132.xml"/><Relationship Id="rId2" Type="http://schemas.openxmlformats.org/officeDocument/2006/relationships/slideLayout" Target="../slideLayouts/slideLayout13.xml"/><Relationship Id="rId19" Type="http://schemas.openxmlformats.org/officeDocument/2006/relationships/tags" Target="../tags/tag131.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粗简黑简" panose="00020600040101010101" charset="-122"/>
                <a:cs typeface="汉仪粗简黑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粗简黑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粗简黑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3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47.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3.xml"/><Relationship Id="rId7" Type="http://schemas.openxmlformats.org/officeDocument/2006/relationships/tags" Target="../tags/tag151.xml"/><Relationship Id="rId6" Type="http://schemas.openxmlformats.org/officeDocument/2006/relationships/image" Target="../media/image13.jpeg"/><Relationship Id="rId5" Type="http://schemas.openxmlformats.org/officeDocument/2006/relationships/tags" Target="../tags/tag150.xml"/><Relationship Id="rId4" Type="http://schemas.openxmlformats.org/officeDocument/2006/relationships/image" Target="../media/image12.png"/><Relationship Id="rId3" Type="http://schemas.openxmlformats.org/officeDocument/2006/relationships/tags" Target="../tags/tag149.xml"/><Relationship Id="rId2" Type="http://schemas.openxmlformats.org/officeDocument/2006/relationships/image" Target="../media/image11.jpeg"/><Relationship Id="rId1" Type="http://schemas.openxmlformats.org/officeDocument/2006/relationships/tags" Target="../tags/tag148.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53.xml"/><Relationship Id="rId2" Type="http://schemas.openxmlformats.org/officeDocument/2006/relationships/image" Target="../media/image14.jpeg"/><Relationship Id="rId1" Type="http://schemas.openxmlformats.org/officeDocument/2006/relationships/tags" Target="../tags/tag152.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tags" Target="../tags/tag160.xml"/><Relationship Id="rId7" Type="http://schemas.openxmlformats.org/officeDocument/2006/relationships/tags" Target="../tags/tag159.xml"/><Relationship Id="rId6" Type="http://schemas.openxmlformats.org/officeDocument/2006/relationships/image" Target="../media/image20.png"/><Relationship Id="rId5" Type="http://schemas.openxmlformats.org/officeDocument/2006/relationships/tags" Target="../tags/tag158.xml"/><Relationship Id="rId4" Type="http://schemas.openxmlformats.org/officeDocument/2006/relationships/image" Target="../media/image19.png"/><Relationship Id="rId3" Type="http://schemas.openxmlformats.org/officeDocument/2006/relationships/tags" Target="../tags/tag157.xml"/><Relationship Id="rId2" Type="http://schemas.openxmlformats.org/officeDocument/2006/relationships/image" Target="../media/image18.png"/><Relationship Id="rId1" Type="http://schemas.openxmlformats.org/officeDocument/2006/relationships/tags" Target="../tags/tag156.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62.xml"/><Relationship Id="rId2" Type="http://schemas.openxmlformats.org/officeDocument/2006/relationships/image" Target="../media/image21.jpeg"/><Relationship Id="rId1" Type="http://schemas.openxmlformats.org/officeDocument/2006/relationships/tags" Target="../tags/tag16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64.xml"/><Relationship Id="rId2" Type="http://schemas.openxmlformats.org/officeDocument/2006/relationships/image" Target="../media/image22.png"/><Relationship Id="rId1" Type="http://schemas.openxmlformats.org/officeDocument/2006/relationships/tags" Target="../tags/tag163.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1.xml"/><Relationship Id="rId1"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13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3.xml"/><Relationship Id="rId1" Type="http://schemas.openxmlformats.org/officeDocument/2006/relationships/tags" Target="../tags/tag17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7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6.xml"/><Relationship Id="rId1" Type="http://schemas.openxmlformats.org/officeDocument/2006/relationships/tags" Target="../tags/tag175.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79.xml"/><Relationship Id="rId3" Type="http://schemas.openxmlformats.org/officeDocument/2006/relationships/image" Target="../media/image24.png"/><Relationship Id="rId2" Type="http://schemas.openxmlformats.org/officeDocument/2006/relationships/tags" Target="../tags/tag178.xml"/><Relationship Id="rId1" Type="http://schemas.openxmlformats.org/officeDocument/2006/relationships/tags" Target="../tags/tag17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0.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8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4.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tags" Target="../tags/tag18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3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7.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image" Target="../media/image10.png"/><Relationship Id="rId7" Type="http://schemas.openxmlformats.org/officeDocument/2006/relationships/tags" Target="../tags/tag141.xml"/><Relationship Id="rId6" Type="http://schemas.openxmlformats.org/officeDocument/2006/relationships/image" Target="../media/image9.png"/><Relationship Id="rId5" Type="http://schemas.openxmlformats.org/officeDocument/2006/relationships/tags" Target="../tags/tag140.xml"/><Relationship Id="rId4" Type="http://schemas.openxmlformats.org/officeDocument/2006/relationships/image" Target="../media/image8.png"/><Relationship Id="rId3" Type="http://schemas.openxmlformats.org/officeDocument/2006/relationships/tags" Target="../tags/tag139.xml"/><Relationship Id="rId2" Type="http://schemas.openxmlformats.org/officeDocument/2006/relationships/image" Target="../media/image7.png"/><Relationship Id="rId10" Type="http://schemas.openxmlformats.org/officeDocument/2006/relationships/slideLayout" Target="../slideLayouts/slideLayout13.xml"/><Relationship Id="rId1" Type="http://schemas.openxmlformats.org/officeDocument/2006/relationships/tags" Target="../tags/tag13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4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4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4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idx="1"/>
          </p:nvPr>
        </p:nvSpPr>
        <p:spPr>
          <a:xfrm>
            <a:off x="803082" y="1486894"/>
            <a:ext cx="10249231" cy="1979129"/>
          </a:xfrm>
        </p:spPr>
        <p:txBody>
          <a:bodyPr>
            <a:noAutofit/>
          </a:bodyPr>
          <a:lstStyle/>
          <a:p>
            <a:pPr indent="0">
              <a:lnSpc>
                <a:spcPts val="6200"/>
              </a:lnSpc>
            </a:pPr>
            <a:r>
              <a:rPr lang="zh-CN" altLang="en-US" sz="5400" b="1" dirty="0">
                <a:latin typeface="黑体" panose="02010609060101010101" charset="-122"/>
                <a:ea typeface="黑体" panose="02010609060101010101" charset="-122"/>
              </a:rPr>
              <a:t>关注环保，珍爱绿色</a:t>
            </a:r>
            <a:br>
              <a:rPr lang="zh-CN" altLang="en-US" sz="9600" b="1" dirty="0">
                <a:latin typeface="黑体" panose="02010609060101010101" charset="-122"/>
                <a:ea typeface="黑体" panose="02010609060101010101" charset="-122"/>
              </a:rPr>
            </a:br>
            <a:r>
              <a:rPr lang="en-US" altLang="zh-CN" sz="4000" b="1" dirty="0">
                <a:latin typeface="黑体" panose="02010609060101010101" charset="-122"/>
                <a:ea typeface="黑体" panose="02010609060101010101" charset="-122"/>
              </a:rPr>
              <a:t>——</a:t>
            </a:r>
            <a:r>
              <a:rPr lang="zh-CN" altLang="en-US" sz="4000" b="1" dirty="0">
                <a:latin typeface="黑体" panose="02010609060101010101" charset="-122"/>
                <a:ea typeface="黑体" panose="02010609060101010101" charset="-122"/>
              </a:rPr>
              <a:t>常见植物去污能力的研究</a:t>
            </a:r>
            <a:endParaRPr lang="zh-CN" altLang="en-US" sz="4000" b="1" dirty="0">
              <a:latin typeface="黑体" panose="02010609060101010101" charset="-122"/>
              <a:ea typeface="黑体" panose="02010609060101010101" charset="-122"/>
            </a:endParaRPr>
          </a:p>
        </p:txBody>
      </p:sp>
      <p:sp>
        <p:nvSpPr>
          <p:cNvPr id="3" name="TextBox 2"/>
          <p:cNvSpPr txBox="1"/>
          <p:nvPr/>
        </p:nvSpPr>
        <p:spPr>
          <a:xfrm>
            <a:off x="4941570" y="4810760"/>
            <a:ext cx="6822440" cy="491490"/>
          </a:xfrm>
          <a:prstGeom prst="rect">
            <a:avLst/>
          </a:prstGeom>
          <a:noFill/>
        </p:spPr>
        <p:txBody>
          <a:bodyPr wrap="square" rtlCol="0">
            <a:noAutofit/>
          </a:bodyPr>
          <a:lstStyle/>
          <a:p>
            <a:r>
              <a:rPr lang="zh-CN" altLang="en-US" sz="2400" dirty="0" smtClean="0"/>
              <a:t> 徐州市矿大实验学校     高一（</a:t>
            </a:r>
            <a:r>
              <a:rPr lang="en-US" altLang="zh-CN" sz="2400" dirty="0" smtClean="0"/>
              <a:t>1</a:t>
            </a:r>
            <a:r>
              <a:rPr lang="zh-CN" altLang="en-US" sz="2400" dirty="0" smtClean="0"/>
              <a:t>）班    麦</a:t>
            </a:r>
            <a:r>
              <a:rPr lang="zh-CN" altLang="en-US" sz="2400" smtClean="0"/>
              <a:t>浈那</a:t>
            </a:r>
            <a:endParaRPr lang="zh-CN" altLang="en-US" sz="2400"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2.1实验材料与仪器</a:t>
            </a:r>
            <a:endParaRPr sz="3200"/>
          </a:p>
        </p:txBody>
      </p:sp>
      <p:sp>
        <p:nvSpPr>
          <p:cNvPr id="4" name="内容占位符 3"/>
          <p:cNvSpPr>
            <a:spLocks noGrp="1"/>
          </p:cNvSpPr>
          <p:nvPr>
            <p:ph idx="1"/>
          </p:nvPr>
        </p:nvSpPr>
        <p:spPr>
          <a:xfrm>
            <a:off x="669925" y="1333500"/>
            <a:ext cx="10852150" cy="5007610"/>
          </a:xfrm>
        </p:spPr>
        <p:txBody>
          <a:bodyPr anchor="ctr" anchorCtr="0">
            <a:normAutofit/>
          </a:bodyPr>
          <a:lstStyle/>
          <a:p>
            <a:pPr marL="0" indent="0">
              <a:buNone/>
            </a:pPr>
            <a:r>
              <a:rPr lang="zh-CN" altLang="en-US" sz="2000"/>
              <a:t>（1）实验材料：无患子果皮、皂角段以及茶籽粉，400目滤布，牛油、猪油、单硬脂肪酸甘油酯。</a:t>
            </a:r>
            <a:endParaRPr lang="zh-CN" altLang="en-US" sz="2000"/>
          </a:p>
          <a:p>
            <a:pPr marL="0" indent="0">
              <a:buNone/>
            </a:pPr>
            <a:r>
              <a:rPr lang="zh-CN" altLang="en-US" sz="2000"/>
              <a:t>（2）实验仪器：200ml烧杯，5ml具塞试管，pH值测试仪，酒精灯加热三脚架，胶头滴管，试管架15.5mm*30孔，25.4*76.2mm载玻片，不锈钢载玻片架，高精度电子秤，实验温度计，洗洁精活性物浓度检测仪。</a:t>
            </a:r>
            <a:endParaRPr lang="zh-CN" altLang="en-US" sz="200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2.2提取液制备</a:t>
            </a:r>
            <a:endParaRPr sz="3200"/>
          </a:p>
        </p:txBody>
      </p:sp>
      <p:sp>
        <p:nvSpPr>
          <p:cNvPr id="4" name="内容占位符 3"/>
          <p:cNvSpPr>
            <a:spLocks noGrp="1"/>
          </p:cNvSpPr>
          <p:nvPr>
            <p:ph idx="1"/>
          </p:nvPr>
        </p:nvSpPr>
        <p:spPr>
          <a:xfrm>
            <a:off x="669925" y="1333500"/>
            <a:ext cx="6077585" cy="5007610"/>
          </a:xfrm>
        </p:spPr>
        <p:txBody>
          <a:bodyPr anchor="ctr" anchorCtr="0">
            <a:normAutofit/>
          </a:bodyPr>
          <a:lstStyle/>
          <a:p>
            <a:pPr marL="0" indent="0">
              <a:buNone/>
            </a:pPr>
            <a:r>
              <a:rPr lang="zh-CN" altLang="en-US" sz="2000"/>
              <a:t>将无患子果皮及皂角段各称重30克，分别浸泡于800ml纯净水中两个小时，通过水提法，各煮15分钟关火，晾至室温，使用400目滤布过滤，分别取得无患子提取液和皂角提取液各200ml；</a:t>
            </a:r>
            <a:endParaRPr lang="zh-CN" altLang="en-US" sz="2000"/>
          </a:p>
          <a:p>
            <a:pPr marL="0" indent="0">
              <a:buNone/>
            </a:pPr>
            <a:r>
              <a:rPr lang="zh-CN" altLang="en-US" sz="2000"/>
              <a:t>将茶籽粉称重30克，浸泡于800ml纯净水中，两个小时后，使用400目滤布过滤，取得200ml茶籽粉提取液。</a:t>
            </a:r>
            <a:endParaRPr lang="zh-CN" altLang="en-US" sz="2000"/>
          </a:p>
        </p:txBody>
      </p:sp>
      <p:pic>
        <p:nvPicPr>
          <p:cNvPr id="5" name="图片 4"/>
          <p:cNvPicPr/>
          <p:nvPr>
            <p:custDataLst>
              <p:tags r:id="rId1"/>
            </p:custDataLst>
          </p:nvPr>
        </p:nvPicPr>
        <p:blipFill>
          <a:blip r:embed="rId2"/>
          <a:srcRect l="12870" r="12870"/>
          <a:stretch>
            <a:fillRect/>
          </a:stretch>
        </p:blipFill>
        <p:spPr>
          <a:xfrm>
            <a:off x="7024563" y="2467120"/>
            <a:ext cx="2037522" cy="3127720"/>
          </a:xfrm>
          <a:prstGeom prst="rect">
            <a:avLst/>
          </a:prstGeom>
          <a:noFill/>
          <a:ln w="9525">
            <a:noFill/>
          </a:ln>
        </p:spPr>
      </p:pic>
      <p:pic>
        <p:nvPicPr>
          <p:cNvPr id="6" name="图片 5"/>
          <p:cNvPicPr/>
          <p:nvPr>
            <p:custDataLst>
              <p:tags r:id="rId3"/>
            </p:custDataLst>
          </p:nvPr>
        </p:nvPicPr>
        <p:blipFill>
          <a:blip r:embed="rId4"/>
          <a:srcRect t="13121" b="13121"/>
          <a:stretch>
            <a:fillRect/>
          </a:stretch>
        </p:blipFill>
        <p:spPr>
          <a:xfrm>
            <a:off x="9157335" y="2467120"/>
            <a:ext cx="2037522" cy="1516235"/>
          </a:xfrm>
          <a:prstGeom prst="rect">
            <a:avLst/>
          </a:prstGeom>
          <a:noFill/>
          <a:ln w="9525">
            <a:noFill/>
          </a:ln>
        </p:spPr>
      </p:pic>
      <p:pic>
        <p:nvPicPr>
          <p:cNvPr id="7" name="图片 6"/>
          <p:cNvPicPr/>
          <p:nvPr>
            <p:custDataLst>
              <p:tags r:id="rId5"/>
            </p:custDataLst>
          </p:nvPr>
        </p:nvPicPr>
        <p:blipFill>
          <a:blip r:embed="rId6"/>
          <a:srcRect t="14746" b="14746"/>
          <a:stretch>
            <a:fillRect/>
          </a:stretch>
        </p:blipFill>
        <p:spPr>
          <a:xfrm>
            <a:off x="9157335" y="4078605"/>
            <a:ext cx="2037522" cy="1516235"/>
          </a:xfrm>
          <a:prstGeom prst="rect">
            <a:avLst/>
          </a:prstGeom>
          <a:noFill/>
          <a:ln w="9525">
            <a:noFill/>
          </a:ln>
        </p:spPr>
      </p:pic>
    </p:spTree>
    <p:custDataLst>
      <p:tags r:id="rId7"/>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sym typeface="+mn-ea"/>
              </a:rPr>
              <a:t>2.2.1感官指标</a:t>
            </a:r>
            <a:endParaRPr sz="3200"/>
          </a:p>
        </p:txBody>
      </p:sp>
      <p:sp>
        <p:nvSpPr>
          <p:cNvPr id="4" name="内容占位符 3"/>
          <p:cNvSpPr>
            <a:spLocks noGrp="1"/>
          </p:cNvSpPr>
          <p:nvPr>
            <p:ph idx="1"/>
          </p:nvPr>
        </p:nvSpPr>
        <p:spPr>
          <a:xfrm>
            <a:off x="669925" y="1333500"/>
            <a:ext cx="6483985" cy="5007610"/>
          </a:xfrm>
        </p:spPr>
        <p:txBody>
          <a:bodyPr anchor="ctr" anchorCtr="0">
            <a:normAutofit/>
          </a:bodyPr>
          <a:lstStyle/>
          <a:p>
            <a:pPr marL="0" indent="0">
              <a:buNone/>
            </a:pPr>
            <a:r>
              <a:rPr lang="zh-CN" altLang="en-US" sz="2000"/>
              <a:t>外观色泽：三种提取液中，无患子提取液的色泽为最淡，呈浅棕色，皂角提取液的色泽居中，呈中棕色，茶籽粉提取液的色泽最深，呈深棕色。</a:t>
            </a:r>
            <a:endParaRPr lang="zh-CN" altLang="en-US" sz="2000"/>
          </a:p>
          <a:p>
            <a:pPr marL="0" indent="0">
              <a:buNone/>
            </a:pPr>
            <a:r>
              <a:rPr lang="zh-CN" altLang="en-US" sz="2000"/>
              <a:t>香气：无患子提取液呈淡淡的植物酸味，皂角提取液的香气较淡、接近于无味，茶籽粉提取液呈略苦涩的味道。</a:t>
            </a:r>
            <a:endParaRPr lang="zh-CN" altLang="en-US" sz="2000"/>
          </a:p>
        </p:txBody>
      </p:sp>
      <p:pic>
        <p:nvPicPr>
          <p:cNvPr id="299" name="图片 299" descr="C:\Users\86136\AppData\Local\Temp\WeChat Files\0fa0ed5060d48418a9bc660f44d03c7.jpg"/>
          <p:cNvPicPr>
            <a:picLocks noChangeAspect="1" noChangeArrowheads="1"/>
          </p:cNvPicPr>
          <p:nvPr>
            <p:custDataLst>
              <p:tags r:id="rId1"/>
            </p:custDataLst>
          </p:nvPr>
        </p:nvPicPr>
        <p:blipFill>
          <a:blip r:embed="rId2" cstate="print">
            <a:extLst>
              <a:ext uri="{28A0092B-C50C-407E-A947-70E740481C1C}">
                <a14:useLocalDpi xmlns:a14="http://schemas.microsoft.com/office/drawing/2010/main" val="0"/>
              </a:ext>
            </a:extLst>
          </a:blip>
          <a:srcRect/>
          <a:stretch>
            <a:fillRect/>
          </a:stretch>
        </p:blipFill>
        <p:spPr>
          <a:xfrm>
            <a:off x="7385050" y="2153920"/>
            <a:ext cx="4010025" cy="3007360"/>
          </a:xfrm>
          <a:prstGeom prst="rect">
            <a:avLst/>
          </a:prstGeom>
          <a:noFill/>
          <a:ln>
            <a:noFill/>
          </a:ln>
        </p:spPr>
      </p:pic>
    </p:spTree>
    <p:custDataLst>
      <p:tags r:id="rId3"/>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2.2.2 pH值测定</a:t>
            </a:r>
            <a:endParaRPr sz="3200"/>
          </a:p>
        </p:txBody>
      </p:sp>
      <p:sp>
        <p:nvSpPr>
          <p:cNvPr id="4" name="内容占位符 3"/>
          <p:cNvSpPr>
            <a:spLocks noGrp="1"/>
          </p:cNvSpPr>
          <p:nvPr>
            <p:ph idx="1"/>
          </p:nvPr>
        </p:nvSpPr>
        <p:spPr>
          <a:xfrm>
            <a:off x="669925" y="1333500"/>
            <a:ext cx="5162550" cy="3458210"/>
          </a:xfrm>
        </p:spPr>
        <p:txBody>
          <a:bodyPr anchor="ctr" anchorCtr="0">
            <a:normAutofit/>
          </a:bodyPr>
          <a:lstStyle/>
          <a:p>
            <a:pPr marL="0" indent="0">
              <a:buNone/>
            </a:pPr>
            <a:r>
              <a:rPr lang="zh-CN" altLang="en-US" sz="2000"/>
              <a:t>洗洁精国标GB 9885-2000规定pH值为4.0-10.5，使用pH值测试仪分别测定无患子提取液、皂角提取液以及茶籽粉提取液的pH值</a:t>
            </a:r>
            <a:endParaRPr lang="zh-CN" altLang="en-US" sz="2000"/>
          </a:p>
        </p:txBody>
      </p:sp>
      <p:pic>
        <p:nvPicPr>
          <p:cNvPr id="5" name="图片 4"/>
          <p:cNvPicPr/>
          <p:nvPr/>
        </p:nvPicPr>
        <p:blipFill>
          <a:blip r:embed="rId1"/>
          <a:stretch>
            <a:fillRect/>
          </a:stretch>
        </p:blipFill>
        <p:spPr>
          <a:xfrm>
            <a:off x="6096317" y="1734820"/>
            <a:ext cx="1657350" cy="2524125"/>
          </a:xfrm>
          <a:prstGeom prst="rect">
            <a:avLst/>
          </a:prstGeom>
          <a:noFill/>
          <a:ln w="9525">
            <a:noFill/>
          </a:ln>
        </p:spPr>
      </p:pic>
      <p:pic>
        <p:nvPicPr>
          <p:cNvPr id="6" name="图片 5"/>
          <p:cNvPicPr/>
          <p:nvPr/>
        </p:nvPicPr>
        <p:blipFill>
          <a:blip r:embed="rId2"/>
          <a:stretch>
            <a:fillRect/>
          </a:stretch>
        </p:blipFill>
        <p:spPr>
          <a:xfrm>
            <a:off x="7899717" y="1734820"/>
            <a:ext cx="1657350" cy="2524125"/>
          </a:xfrm>
          <a:prstGeom prst="rect">
            <a:avLst/>
          </a:prstGeom>
          <a:noFill/>
          <a:ln w="9525">
            <a:noFill/>
          </a:ln>
        </p:spPr>
      </p:pic>
      <p:pic>
        <p:nvPicPr>
          <p:cNvPr id="7" name="图片 6"/>
          <p:cNvPicPr/>
          <p:nvPr/>
        </p:nvPicPr>
        <p:blipFill>
          <a:blip r:embed="rId3"/>
          <a:stretch>
            <a:fillRect/>
          </a:stretch>
        </p:blipFill>
        <p:spPr>
          <a:xfrm>
            <a:off x="9703752" y="1734820"/>
            <a:ext cx="1781175" cy="2524125"/>
          </a:xfrm>
          <a:prstGeom prst="rect">
            <a:avLst/>
          </a:prstGeom>
          <a:noFill/>
          <a:ln w="9525">
            <a:noFill/>
          </a:ln>
        </p:spPr>
      </p:pic>
      <p:graphicFrame>
        <p:nvGraphicFramePr>
          <p:cNvPr id="8" name="表格 7"/>
          <p:cNvGraphicFramePr/>
          <p:nvPr>
            <p:custDataLst>
              <p:tags r:id="rId4"/>
            </p:custDataLst>
          </p:nvPr>
        </p:nvGraphicFramePr>
        <p:xfrm>
          <a:off x="1454150" y="4791710"/>
          <a:ext cx="8902065" cy="1494790"/>
        </p:xfrm>
        <a:graphic>
          <a:graphicData uri="http://schemas.openxmlformats.org/drawingml/2006/table">
            <a:tbl>
              <a:tblPr/>
              <a:tblGrid>
                <a:gridCol w="2966720"/>
                <a:gridCol w="2966085"/>
                <a:gridCol w="2969260"/>
              </a:tblGrid>
              <a:tr h="747395">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无患子提取液pH值</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皂角提取液pH值</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茶籽粉提取液pH值</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47395">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5.10</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5.14</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5.77</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w="1905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5"/>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2.3去污效果实验开展</a:t>
            </a:r>
            <a:endParaRPr sz="3200"/>
          </a:p>
        </p:txBody>
      </p:sp>
      <p:sp>
        <p:nvSpPr>
          <p:cNvPr id="4" name="内容占位符 3"/>
          <p:cNvSpPr>
            <a:spLocks noGrp="1"/>
          </p:cNvSpPr>
          <p:nvPr>
            <p:ph idx="1"/>
          </p:nvPr>
        </p:nvSpPr>
        <p:spPr>
          <a:xfrm>
            <a:off x="669925" y="1333500"/>
            <a:ext cx="10852150" cy="5007610"/>
          </a:xfrm>
        </p:spPr>
        <p:txBody>
          <a:bodyPr>
            <a:normAutofit/>
          </a:bodyPr>
          <a:lstStyle/>
          <a:p>
            <a:pPr marL="0" indent="0">
              <a:buNone/>
            </a:pPr>
            <a:r>
              <a:rPr lang="zh-CN" altLang="en-US" sz="2000"/>
              <a:t>起泡性能测定</a:t>
            </a:r>
            <a:endParaRPr lang="zh-CN" altLang="en-US" sz="2000"/>
          </a:p>
        </p:txBody>
      </p:sp>
      <p:pic>
        <p:nvPicPr>
          <p:cNvPr id="5" name="图片 4"/>
          <p:cNvPicPr/>
          <p:nvPr>
            <p:custDataLst>
              <p:tags r:id="rId1"/>
            </p:custDataLst>
          </p:nvPr>
        </p:nvPicPr>
        <p:blipFill>
          <a:blip r:embed="rId2"/>
          <a:srcRect l="30329" r="30329"/>
          <a:stretch>
            <a:fillRect/>
          </a:stretch>
        </p:blipFill>
        <p:spPr>
          <a:xfrm>
            <a:off x="1325020" y="2367906"/>
            <a:ext cx="1027580" cy="2454929"/>
          </a:xfrm>
          <a:prstGeom prst="rect">
            <a:avLst/>
          </a:prstGeom>
          <a:noFill/>
          <a:ln w="9525">
            <a:noFill/>
          </a:ln>
        </p:spPr>
      </p:pic>
      <p:pic>
        <p:nvPicPr>
          <p:cNvPr id="6" name="图片 5"/>
          <p:cNvPicPr/>
          <p:nvPr>
            <p:custDataLst>
              <p:tags r:id="rId3"/>
            </p:custDataLst>
          </p:nvPr>
        </p:nvPicPr>
        <p:blipFill>
          <a:blip r:embed="rId4"/>
          <a:srcRect l="26160" r="26160"/>
          <a:stretch>
            <a:fillRect/>
          </a:stretch>
        </p:blipFill>
        <p:spPr>
          <a:xfrm>
            <a:off x="2447850" y="2367906"/>
            <a:ext cx="1027580" cy="2454929"/>
          </a:xfrm>
          <a:prstGeom prst="rect">
            <a:avLst/>
          </a:prstGeom>
          <a:noFill/>
          <a:ln w="9525">
            <a:noFill/>
          </a:ln>
        </p:spPr>
      </p:pic>
      <p:pic>
        <p:nvPicPr>
          <p:cNvPr id="7" name="图片 6"/>
          <p:cNvPicPr/>
          <p:nvPr>
            <p:custDataLst>
              <p:tags r:id="rId5"/>
            </p:custDataLst>
          </p:nvPr>
        </p:nvPicPr>
        <p:blipFill>
          <a:blip r:embed="rId6"/>
          <a:srcRect l="30336" r="30336"/>
          <a:stretch>
            <a:fillRect/>
          </a:stretch>
        </p:blipFill>
        <p:spPr>
          <a:xfrm>
            <a:off x="3570680" y="2367906"/>
            <a:ext cx="1027580" cy="2454929"/>
          </a:xfrm>
          <a:prstGeom prst="rect">
            <a:avLst/>
          </a:prstGeom>
          <a:noFill/>
          <a:ln w="9525">
            <a:noFill/>
          </a:ln>
        </p:spPr>
      </p:pic>
      <p:graphicFrame>
        <p:nvGraphicFramePr>
          <p:cNvPr id="8" name="表格 7"/>
          <p:cNvGraphicFramePr/>
          <p:nvPr>
            <p:custDataLst>
              <p:tags r:id="rId7"/>
            </p:custDataLst>
          </p:nvPr>
        </p:nvGraphicFramePr>
        <p:xfrm>
          <a:off x="5397500" y="2019300"/>
          <a:ext cx="6125210" cy="2803525"/>
        </p:xfrm>
        <a:graphic>
          <a:graphicData uri="http://schemas.openxmlformats.org/drawingml/2006/table">
            <a:tbl>
              <a:tblPr/>
              <a:tblGrid>
                <a:gridCol w="1452880"/>
                <a:gridCol w="1661160"/>
                <a:gridCol w="1558925"/>
                <a:gridCol w="1452245"/>
              </a:tblGrid>
              <a:tr h="56070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次数/高度(ml)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无患子</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皂角</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茶籽粉</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0705">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第一次</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10.5ml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560705">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第二次</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10.5ml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6.1ml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10.2ml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560705">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第三次</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6.3ml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9.9ml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560705">
                <a:tc>
                  <a:txBody>
                    <a:bodyPr/>
                    <a:lstStyle/>
                    <a:p>
                      <a:pPr indent="0" algn="ctr">
                        <a:buNone/>
                      </a:pPr>
                      <a:r>
                        <a:rPr lang="en-US" sz="1400" b="0">
                          <a:latin typeface="宋体" panose="02010600030101010101" pitchFamily="2" charset="-122"/>
                          <a:ea typeface="宋体" panose="02010600030101010101" pitchFamily="2" charset="-122"/>
                          <a:cs typeface="Times New Roman" panose="02020603050405020304" charset="0"/>
                        </a:rPr>
                        <a:t>三次平均高度</a:t>
                      </a:r>
                      <a:endParaRPr lang="en-US" altLang="en-US" sz="14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10.17ml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6.13ml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10.2ml</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8"/>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2.3去污效果实验开展</a:t>
            </a:r>
            <a:endParaRPr sz="3200"/>
          </a:p>
        </p:txBody>
      </p:sp>
      <p:sp>
        <p:nvSpPr>
          <p:cNvPr id="4" name="内容占位符 3"/>
          <p:cNvSpPr>
            <a:spLocks noGrp="1"/>
          </p:cNvSpPr>
          <p:nvPr>
            <p:ph idx="1"/>
          </p:nvPr>
        </p:nvSpPr>
        <p:spPr>
          <a:xfrm>
            <a:off x="669925" y="1333500"/>
            <a:ext cx="5975350" cy="5007610"/>
          </a:xfrm>
        </p:spPr>
        <p:txBody>
          <a:bodyPr>
            <a:normAutofit fontScale="97500" lnSpcReduction="10000"/>
          </a:bodyPr>
          <a:lstStyle/>
          <a:p>
            <a:pPr marL="0" indent="0">
              <a:buNone/>
            </a:pPr>
            <a:r>
              <a:rPr lang="zh-CN" altLang="en-US" sz="2000"/>
              <a:t>乳化能力测定</a:t>
            </a:r>
            <a:endParaRPr lang="zh-CN" altLang="en-US" sz="2000"/>
          </a:p>
          <a:p>
            <a:pPr marL="0" indent="0">
              <a:buNone/>
            </a:pPr>
            <a:r>
              <a:rPr lang="zh-CN" altLang="en-US" sz="2000"/>
              <a:t>（1）准备4个具塞试管，分别滴入2ml纯净水，再滴入食用植物油各1ml，发现油和水不相容，有明显分层； </a:t>
            </a:r>
            <a:endParaRPr lang="zh-CN" altLang="en-US" sz="2000"/>
          </a:p>
          <a:p>
            <a:pPr marL="0" indent="0">
              <a:buNone/>
            </a:pPr>
            <a:r>
              <a:rPr lang="zh-CN" altLang="en-US" sz="2000"/>
              <a:t>（2）取白猫洗洁精、无患子提取液、皂角提取液、茶籽粉液各2ml,分别滴入上述四个试管；</a:t>
            </a:r>
            <a:endParaRPr lang="zh-CN" altLang="en-US" sz="2000"/>
          </a:p>
          <a:p>
            <a:pPr marL="0" indent="0">
              <a:buNone/>
            </a:pPr>
            <a:r>
              <a:rPr lang="zh-CN" altLang="en-US" sz="2000"/>
              <a:t>（3）将上述4个试管分别上下震荡十次后，静置1分钟，观察分层效果；</a:t>
            </a:r>
            <a:endParaRPr lang="zh-CN" altLang="en-US" sz="2000"/>
          </a:p>
          <a:p>
            <a:pPr marL="0" indent="0">
              <a:buNone/>
            </a:pPr>
            <a:r>
              <a:rPr lang="zh-CN" altLang="en-US" sz="2000"/>
              <a:t>（4）实验结论：植物油在这三种植物提取液中，能较为均匀地分散在溶液里，无明显分层，这表明无患子、皂角和茶籽粉提取液均有较好的乳化性能。</a:t>
            </a:r>
            <a:endParaRPr lang="zh-CN" altLang="en-US" sz="2000"/>
          </a:p>
        </p:txBody>
      </p:sp>
      <p:pic>
        <p:nvPicPr>
          <p:cNvPr id="10" name="图片 10" descr="C:\Users\86136\AppData\Local\Temp\WeChat Files\9e9c45771bbc00a25aa49a436474088.jpg"/>
          <p:cNvPicPr>
            <a:picLocks noChangeAspect="1" noChangeArrowheads="1"/>
          </p:cNvPicPr>
          <p:nvPr>
            <p:custDataLst>
              <p:tags r:id="rId1"/>
            </p:custDataLst>
          </p:nvPr>
        </p:nvPicPr>
        <p:blipFill>
          <a:blip r:embed="rId2" cstate="print">
            <a:extLst>
              <a:ext uri="{28A0092B-C50C-407E-A947-70E740481C1C}">
                <a14:useLocalDpi xmlns:a14="http://schemas.microsoft.com/office/drawing/2010/main" val="0"/>
              </a:ext>
            </a:extLst>
          </a:blip>
          <a:srcRect/>
          <a:stretch>
            <a:fillRect/>
          </a:stretch>
        </p:blipFill>
        <p:spPr>
          <a:xfrm>
            <a:off x="7820025" y="2499678"/>
            <a:ext cx="2749550" cy="2061845"/>
          </a:xfrm>
          <a:prstGeom prst="rect">
            <a:avLst/>
          </a:prstGeom>
          <a:noFill/>
          <a:ln>
            <a:noFill/>
          </a:ln>
        </p:spPr>
      </p:pic>
    </p:spTree>
    <p:custDataLst>
      <p:tags r:id="rId3"/>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2.3去污效果实验开展</a:t>
            </a:r>
            <a:endParaRPr sz="3200"/>
          </a:p>
        </p:txBody>
      </p:sp>
      <p:sp>
        <p:nvSpPr>
          <p:cNvPr id="4" name="内容占位符 3"/>
          <p:cNvSpPr>
            <a:spLocks noGrp="1"/>
          </p:cNvSpPr>
          <p:nvPr>
            <p:ph idx="1"/>
          </p:nvPr>
        </p:nvSpPr>
        <p:spPr>
          <a:xfrm>
            <a:off x="669925" y="1333500"/>
            <a:ext cx="5975350" cy="5007610"/>
          </a:xfrm>
        </p:spPr>
        <p:txBody>
          <a:bodyPr>
            <a:normAutofit/>
          </a:bodyPr>
          <a:lstStyle/>
          <a:p>
            <a:pPr marL="0" indent="0">
              <a:buNone/>
            </a:pPr>
            <a:r>
              <a:rPr lang="zh-CN" altLang="en-US" sz="2000"/>
              <a:t>去油率法实验</a:t>
            </a:r>
            <a:endParaRPr lang="zh-CN" altLang="en-US" sz="2000"/>
          </a:p>
          <a:p>
            <a:pPr marL="0" indent="0">
              <a:buNone/>
            </a:pPr>
            <a:endParaRPr lang="zh-CN" altLang="en-US" sz="2000"/>
          </a:p>
          <a:p>
            <a:pPr marL="0" indent="0">
              <a:buNone/>
            </a:pPr>
            <a:r>
              <a:rPr lang="zh-CN" altLang="en-US" sz="2000"/>
              <a:t>污片制备：取4片载玻片，分别在顶端2厘米处划线，并分别标上序号后，用玻璃棒将上述制备的人工污垢，均匀涂抹在载玻片上，人工污垢的高度不超过划线处，放置于瓷盘中，静置2小时直至无污液滴下。</a:t>
            </a:r>
            <a:endParaRPr lang="zh-CN" altLang="en-US" sz="2000"/>
          </a:p>
        </p:txBody>
      </p:sp>
      <p:pic>
        <p:nvPicPr>
          <p:cNvPr id="25" name="图片 25" descr="C:\Users\86136\Documents\WeChat Files\wxid_jrhyjh0j327c21\FileStorage\Temp\1667975298555.png"/>
          <p:cNvPicPr>
            <a:picLocks noChangeAspect="1" noChangeArrowheads="1"/>
          </p:cNvPicPr>
          <p:nvPr>
            <p:custDataLst>
              <p:tags r:id="rId1"/>
            </p:custDataLst>
          </p:nvPr>
        </p:nvPicPr>
        <p:blipFill>
          <a:blip r:embed="rId2">
            <a:extLst>
              <a:ext uri="{28A0092B-C50C-407E-A947-70E740481C1C}">
                <a14:useLocalDpi xmlns:a14="http://schemas.microsoft.com/office/drawing/2010/main" val="0"/>
              </a:ext>
            </a:extLst>
          </a:blip>
          <a:srcRect/>
          <a:stretch>
            <a:fillRect/>
          </a:stretch>
        </p:blipFill>
        <p:spPr>
          <a:xfrm>
            <a:off x="7887970" y="2259965"/>
            <a:ext cx="2461260" cy="2338070"/>
          </a:xfrm>
          <a:prstGeom prst="rect">
            <a:avLst/>
          </a:prstGeom>
          <a:noFill/>
          <a:ln>
            <a:noFill/>
          </a:ln>
        </p:spPr>
      </p:pic>
    </p:spTree>
    <p:custDataLst>
      <p:tags r:id="rId3"/>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2.3去污效果实验开展</a:t>
            </a:r>
            <a:endParaRPr sz="3200"/>
          </a:p>
        </p:txBody>
      </p:sp>
      <p:graphicFrame>
        <p:nvGraphicFramePr>
          <p:cNvPr id="5" name="表格 4"/>
          <p:cNvGraphicFramePr/>
          <p:nvPr>
            <p:custDataLst>
              <p:tags r:id="rId1"/>
            </p:custDataLst>
          </p:nvPr>
        </p:nvGraphicFramePr>
        <p:xfrm>
          <a:off x="1111250" y="1803400"/>
          <a:ext cx="10410825" cy="1498600"/>
        </p:xfrm>
        <a:graphic>
          <a:graphicData uri="http://schemas.openxmlformats.org/drawingml/2006/table">
            <a:tbl>
              <a:tblPr/>
              <a:tblGrid>
                <a:gridCol w="2082165"/>
                <a:gridCol w="2082165"/>
                <a:gridCol w="2082165"/>
                <a:gridCol w="2082165"/>
                <a:gridCol w="2082165"/>
              </a:tblGrid>
              <a:tr h="49911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白猫洗洁精</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涂污前载波片质量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涂污后载玻片质量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洗涤后载玻片质量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去污率</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019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第一组实验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5.8</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46.67%</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25019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第二组实验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6.3</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61.54%</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24955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第三组实验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5.4</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76.47%</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24955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平均值</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5.6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FF0000"/>
                          </a:solidFill>
                          <a:latin typeface="宋体" panose="02010600030101010101" pitchFamily="2" charset="-122"/>
                          <a:ea typeface="宋体" panose="02010600030101010101" pitchFamily="2" charset="-122"/>
                          <a:cs typeface="宋体" panose="02010600030101010101" pitchFamily="2" charset="-122"/>
                        </a:rPr>
                        <a:t>61.56%</a:t>
                      </a:r>
                      <a:endParaRPr lang="en-US" altLang="en-US" sz="1400" b="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6" name="表格 5"/>
          <p:cNvGraphicFramePr/>
          <p:nvPr>
            <p:custDataLst>
              <p:tags r:id="rId2"/>
            </p:custDataLst>
          </p:nvPr>
        </p:nvGraphicFramePr>
        <p:xfrm>
          <a:off x="1111250" y="3529965"/>
          <a:ext cx="10410825" cy="2083435"/>
        </p:xfrm>
        <a:graphic>
          <a:graphicData uri="http://schemas.openxmlformats.org/drawingml/2006/table">
            <a:tbl>
              <a:tblPr/>
              <a:tblGrid>
                <a:gridCol w="2082165"/>
                <a:gridCol w="2082165"/>
                <a:gridCol w="2082165"/>
                <a:gridCol w="2082165"/>
                <a:gridCol w="2082165"/>
              </a:tblGrid>
              <a:tr h="69469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无患子</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涂污前载波片质量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涂污后载玻片质量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洗涤后载玻片质量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去污率</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734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第一次实验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58.82%</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34671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第二次实验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6.2</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5.4</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66.67%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34734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第三次实验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6.4</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64.29%</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34734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平均值</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6.4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5.5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FF0000"/>
                          </a:solidFill>
                          <a:latin typeface="Times New Roman" panose="02020603050405020304" charset="0"/>
                          <a:cs typeface="Times New Roman" panose="02020603050405020304" charset="0"/>
                        </a:rPr>
                        <a:t>63.26%</a:t>
                      </a:r>
                      <a:endParaRPr lang="en-US" altLang="en-US" sz="1400" b="0">
                        <a:solidFill>
                          <a:srgbClr val="FF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3"/>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2.3去污效果实验开展</a:t>
            </a:r>
            <a:endParaRPr sz="3200"/>
          </a:p>
        </p:txBody>
      </p:sp>
      <p:graphicFrame>
        <p:nvGraphicFramePr>
          <p:cNvPr id="2" name="表格 1"/>
          <p:cNvGraphicFramePr/>
          <p:nvPr>
            <p:custDataLst>
              <p:tags r:id="rId1"/>
            </p:custDataLst>
          </p:nvPr>
        </p:nvGraphicFramePr>
        <p:xfrm>
          <a:off x="1111885" y="1371600"/>
          <a:ext cx="10410825" cy="1876425"/>
        </p:xfrm>
        <a:graphic>
          <a:graphicData uri="http://schemas.openxmlformats.org/drawingml/2006/table">
            <a:tbl>
              <a:tblPr/>
              <a:tblGrid>
                <a:gridCol w="2082165"/>
                <a:gridCol w="2082165"/>
                <a:gridCol w="2082165"/>
                <a:gridCol w="2082165"/>
                <a:gridCol w="2082165"/>
              </a:tblGrid>
              <a:tr h="62547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皂角</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涂污前载波片质量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涂污后载玻片质量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洗涤后载玻片质量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去污率</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305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第一次实验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6.2</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29.41%</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31242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第二次实验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33.33%</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31242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第三次实验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6.2</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41.67%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313055">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平均值</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6.5 </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FF0000"/>
                          </a:solidFill>
                          <a:latin typeface="宋体" panose="02010600030101010101" pitchFamily="2" charset="-122"/>
                          <a:ea typeface="宋体" panose="02010600030101010101" pitchFamily="2" charset="-122"/>
                          <a:cs typeface="宋体" panose="02010600030101010101" pitchFamily="2" charset="-122"/>
                        </a:rPr>
                        <a:t>34.80%</a:t>
                      </a:r>
                      <a:endParaRPr lang="en-US" altLang="en-US" sz="1400" b="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4" name="表格 3"/>
          <p:cNvGraphicFramePr/>
          <p:nvPr>
            <p:custDataLst>
              <p:tags r:id="rId2"/>
            </p:custDataLst>
          </p:nvPr>
        </p:nvGraphicFramePr>
        <p:xfrm>
          <a:off x="1111250" y="3657600"/>
          <a:ext cx="10411460" cy="2286000"/>
        </p:xfrm>
        <a:graphic>
          <a:graphicData uri="http://schemas.openxmlformats.org/drawingml/2006/table">
            <a:tbl>
              <a:tblPr/>
              <a:tblGrid>
                <a:gridCol w="2082292"/>
                <a:gridCol w="2082292"/>
                <a:gridCol w="2082292"/>
                <a:gridCol w="2082292"/>
                <a:gridCol w="2082292"/>
              </a:tblGrid>
              <a:tr h="76200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茶籽粉</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涂污前载波片质量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涂污后载玻片质量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洗涤后载玻片质量 ( g)</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去污率</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100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第一次实验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6.6</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5.7</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56.25%</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38100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第二次实验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6.9</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6.1</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42.11%</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38100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第三次实验</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7.1</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6</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52.38%</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381000">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平均值</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Times New Roman" panose="02020603050405020304" charset="0"/>
                          <a:cs typeface="Times New Roman" panose="02020603050405020304" charset="0"/>
                        </a:rPr>
                        <a:t>5</a:t>
                      </a:r>
                      <a:r>
                        <a:rPr lang="en-US" sz="1400" b="0">
                          <a:latin typeface="宋体" panose="02010600030101010101" pitchFamily="2" charset="-122"/>
                          <a:ea typeface="宋体" panose="02010600030101010101" pitchFamily="2" charset="-122"/>
                          <a:cs typeface="宋体" panose="02010600030101010101" pitchFamily="2" charset="-122"/>
                        </a:rPr>
                        <a:t>.0</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6.9 </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latin typeface="宋体" panose="02010600030101010101" pitchFamily="2" charset="-122"/>
                          <a:ea typeface="宋体" panose="02010600030101010101" pitchFamily="2" charset="-122"/>
                          <a:cs typeface="宋体" panose="02010600030101010101" pitchFamily="2" charset="-122"/>
                        </a:rPr>
                        <a:t>5.9</a:t>
                      </a:r>
                      <a:endParaRPr lang="en-US" altLang="en-US" sz="14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400" b="0">
                          <a:solidFill>
                            <a:srgbClr val="FF0000"/>
                          </a:solidFill>
                          <a:latin typeface="Times New Roman" panose="02020603050405020304" charset="0"/>
                          <a:cs typeface="Times New Roman" panose="02020603050405020304" charset="0"/>
                        </a:rPr>
                        <a:t>50.25%</a:t>
                      </a:r>
                      <a:endParaRPr lang="en-US" altLang="en-US" sz="1400" b="0">
                        <a:solidFill>
                          <a:srgbClr val="FF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3"/>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sym typeface="+mn-ea"/>
              </a:rPr>
              <a:t>2.3去污效果实验开展</a:t>
            </a:r>
            <a:endParaRPr sz="3200"/>
          </a:p>
        </p:txBody>
      </p:sp>
      <p:sp>
        <p:nvSpPr>
          <p:cNvPr id="4" name="内容占位符 3"/>
          <p:cNvSpPr>
            <a:spLocks noGrp="1"/>
          </p:cNvSpPr>
          <p:nvPr>
            <p:ph idx="1"/>
          </p:nvPr>
        </p:nvSpPr>
        <p:spPr>
          <a:xfrm>
            <a:off x="669925" y="1333500"/>
            <a:ext cx="5035550" cy="4575810"/>
          </a:xfrm>
        </p:spPr>
        <p:txBody>
          <a:bodyPr anchor="ctr" anchorCtr="0"/>
          <a:lstStyle/>
          <a:p>
            <a:pPr indent="0">
              <a:buNone/>
            </a:pPr>
            <a:r>
              <a:rPr sz="2000">
                <a:latin typeface="黑体" panose="02010609060101010101" charset="-122"/>
                <a:ea typeface="黑体" panose="02010609060101010101" charset="-122"/>
                <a:cs typeface="黑体" panose="02010609060101010101" charset="-122"/>
                <a:sym typeface="+mn-ea"/>
              </a:rPr>
              <a:t>结合三组实验，得出结论</a:t>
            </a:r>
            <a:endParaRPr sz="2000">
              <a:latin typeface="黑体" panose="02010609060101010101" charset="-122"/>
              <a:ea typeface="黑体" panose="02010609060101010101" charset="-122"/>
              <a:cs typeface="黑体" panose="02010609060101010101" charset="-122"/>
              <a:sym typeface="+mn-ea"/>
            </a:endParaRPr>
          </a:p>
          <a:p>
            <a:pPr indent="0">
              <a:buNone/>
            </a:pPr>
            <a:r>
              <a:rPr sz="2000">
                <a:latin typeface="黑体" panose="02010609060101010101" charset="-122"/>
                <a:ea typeface="黑体" panose="02010609060101010101" charset="-122"/>
                <a:cs typeface="黑体" panose="02010609060101010101" charset="-122"/>
                <a:sym typeface="+mn-ea"/>
              </a:rPr>
              <a:t>无患子提取液和茶籽粉提取液的去油率均符合国标</a:t>
            </a:r>
            <a:endParaRPr sz="2000">
              <a:latin typeface="黑体" panose="02010609060101010101" charset="-122"/>
              <a:ea typeface="黑体" panose="02010609060101010101" charset="-122"/>
              <a:cs typeface="黑体" panose="02010609060101010101" charset="-122"/>
              <a:sym typeface="+mn-ea"/>
            </a:endParaRPr>
          </a:p>
          <a:p>
            <a:pPr indent="0">
              <a:buNone/>
            </a:pPr>
            <a:r>
              <a:rPr sz="2000">
                <a:latin typeface="黑体" panose="02010609060101010101" charset="-122"/>
                <a:ea typeface="黑体" panose="02010609060101010101" charset="-122"/>
                <a:cs typeface="黑体" panose="02010609060101010101" charset="-122"/>
                <a:sym typeface="+mn-ea"/>
              </a:rPr>
              <a:t>而皂角提取液去油率低于国标</a:t>
            </a:r>
            <a:endParaRPr sz="2000">
              <a:latin typeface="黑体" panose="02010609060101010101" charset="-122"/>
              <a:ea typeface="黑体" panose="02010609060101010101" charset="-122"/>
              <a:cs typeface="黑体" panose="02010609060101010101" charset="-122"/>
              <a:sym typeface="+mn-ea"/>
            </a:endParaRPr>
          </a:p>
          <a:p>
            <a:pPr indent="0">
              <a:buNone/>
            </a:pPr>
            <a:r>
              <a:rPr sz="2000">
                <a:latin typeface="黑体" panose="02010609060101010101" charset="-122"/>
                <a:ea typeface="黑体" panose="02010609060101010101" charset="-122"/>
                <a:cs typeface="黑体" panose="02010609060101010101" charset="-122"/>
                <a:sym typeface="+mn-ea"/>
              </a:rPr>
              <a:t>无患子的去污力最优，去油率为</a:t>
            </a:r>
            <a:r>
              <a:rPr lang="en-US" sz="2000">
                <a:latin typeface="黑体" panose="02010609060101010101" charset="-122"/>
                <a:ea typeface="黑体" panose="02010609060101010101" charset="-122"/>
                <a:cs typeface="黑体" panose="02010609060101010101" charset="-122"/>
                <a:sym typeface="+mn-ea"/>
              </a:rPr>
              <a:t>63.26%</a:t>
            </a:r>
            <a:r>
              <a:rPr sz="2000">
                <a:latin typeface="黑体" panose="02010609060101010101" charset="-122"/>
                <a:ea typeface="黑体" panose="02010609060101010101" charset="-122"/>
                <a:cs typeface="黑体" panose="02010609060101010101" charset="-122"/>
                <a:sym typeface="+mn-ea"/>
              </a:rPr>
              <a:t>，略高于白猫洗洁精的</a:t>
            </a:r>
            <a:r>
              <a:rPr lang="en-US" sz="2000">
                <a:latin typeface="黑体" panose="02010609060101010101" charset="-122"/>
                <a:ea typeface="黑体" panose="02010609060101010101" charset="-122"/>
                <a:cs typeface="黑体" panose="02010609060101010101" charset="-122"/>
                <a:sym typeface="+mn-ea"/>
              </a:rPr>
              <a:t>61.56%</a:t>
            </a:r>
            <a:r>
              <a:rPr sz="2000">
                <a:latin typeface="黑体" panose="02010609060101010101" charset="-122"/>
                <a:ea typeface="黑体" panose="02010609060101010101" charset="-122"/>
                <a:cs typeface="黑体" panose="02010609060101010101" charset="-122"/>
                <a:sym typeface="+mn-ea"/>
              </a:rPr>
              <a:t>。</a:t>
            </a:r>
            <a:endParaRPr lang="zh-CN" altLang="en-US" sz="2000">
              <a:latin typeface="黑体" panose="02010609060101010101" charset="-122"/>
              <a:ea typeface="黑体" panose="02010609060101010101" charset="-122"/>
              <a:cs typeface="黑体" panose="02010609060101010101" charset="-122"/>
              <a:sym typeface="+mn-ea"/>
            </a:endParaRPr>
          </a:p>
        </p:txBody>
      </p:sp>
      <p:pic>
        <p:nvPicPr>
          <p:cNvPr id="2" name="图片 1"/>
          <p:cNvPicPr/>
          <p:nvPr/>
        </p:nvPicPr>
        <p:blipFill>
          <a:blip r:embed="rId1"/>
          <a:stretch>
            <a:fillRect/>
          </a:stretch>
        </p:blipFill>
        <p:spPr>
          <a:xfrm>
            <a:off x="5842000" y="2084705"/>
            <a:ext cx="5429250" cy="3073400"/>
          </a:xfrm>
          <a:prstGeom prst="rect">
            <a:avLst/>
          </a:prstGeom>
          <a:noFill/>
          <a:ln w="9525">
            <a:noFill/>
          </a:ln>
        </p:spPr>
      </p:pic>
    </p:spTree>
    <p:custDataLst>
      <p:tags r:id="rId2"/>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2786380" y="3131820"/>
            <a:ext cx="1701165" cy="441960"/>
          </a:xfrm>
        </p:spPr>
        <p:txBody>
          <a:bodyPr/>
          <a:lstStyle/>
          <a:p>
            <a:r>
              <a:rPr lang="zh-CN" altLang="en-US" sz="2800">
                <a:latin typeface="黑体" panose="02010609060101010101" charset="-122"/>
                <a:ea typeface="黑体" panose="02010609060101010101" charset="-122"/>
              </a:rPr>
              <a:t>目录</a:t>
            </a:r>
            <a:endParaRPr lang="zh-CN" altLang="en-US" sz="2800">
              <a:latin typeface="黑体" panose="02010609060101010101" charset="-122"/>
              <a:ea typeface="黑体" panose="02010609060101010101" charset="-122"/>
            </a:endParaRPr>
          </a:p>
        </p:txBody>
      </p:sp>
      <p:sp>
        <p:nvSpPr>
          <p:cNvPr id="5" name="文本框 4"/>
          <p:cNvSpPr txBox="1"/>
          <p:nvPr/>
        </p:nvSpPr>
        <p:spPr>
          <a:xfrm>
            <a:off x="5823585" y="1088390"/>
            <a:ext cx="4064000" cy="3969385"/>
          </a:xfrm>
          <a:prstGeom prst="rect">
            <a:avLst/>
          </a:prstGeom>
          <a:noFill/>
        </p:spPr>
        <p:txBody>
          <a:bodyPr wrap="square" rtlCol="0">
            <a:spAutoFit/>
          </a:bodyPr>
          <a:lstStyle/>
          <a:p>
            <a:pPr>
              <a:lnSpc>
                <a:spcPct val="300000"/>
              </a:lnSpc>
            </a:pPr>
            <a:r>
              <a:rPr lang="en-US" altLang="zh-CN" sz="2800">
                <a:latin typeface="黑体" panose="02010609060101010101" charset="-122"/>
                <a:ea typeface="黑体" panose="02010609060101010101" charset="-122"/>
                <a:cs typeface="黑体" panose="02010609060101010101" charset="-122"/>
              </a:rPr>
              <a:t>1.前言</a:t>
            </a:r>
            <a:endParaRPr lang="en-US" altLang="zh-CN" sz="2800">
              <a:latin typeface="黑体" panose="02010609060101010101" charset="-122"/>
              <a:ea typeface="黑体" panose="02010609060101010101" charset="-122"/>
              <a:cs typeface="黑体" panose="02010609060101010101" charset="-122"/>
            </a:endParaRPr>
          </a:p>
          <a:p>
            <a:pPr>
              <a:lnSpc>
                <a:spcPct val="300000"/>
              </a:lnSpc>
            </a:pPr>
            <a:r>
              <a:rPr lang="en-US" altLang="zh-CN" sz="2800">
                <a:latin typeface="黑体" panose="02010609060101010101" charset="-122"/>
                <a:ea typeface="黑体" panose="02010609060101010101" charset="-122"/>
                <a:cs typeface="黑体" panose="02010609060101010101" charset="-122"/>
              </a:rPr>
              <a:t>2.实验与分析</a:t>
            </a:r>
            <a:endParaRPr lang="en-US" altLang="zh-CN" sz="2800">
              <a:latin typeface="黑体" panose="02010609060101010101" charset="-122"/>
              <a:ea typeface="黑体" panose="02010609060101010101" charset="-122"/>
              <a:cs typeface="黑体" panose="02010609060101010101" charset="-122"/>
            </a:endParaRPr>
          </a:p>
          <a:p>
            <a:pPr>
              <a:lnSpc>
                <a:spcPct val="300000"/>
              </a:lnSpc>
            </a:pPr>
            <a:r>
              <a:rPr lang="en-US" altLang="zh-CN" sz="2800">
                <a:latin typeface="黑体" panose="02010609060101010101" charset="-122"/>
                <a:ea typeface="黑体" panose="02010609060101010101" charset="-122"/>
                <a:cs typeface="黑体" panose="02010609060101010101" charset="-122"/>
              </a:rPr>
              <a:t>3.结论与展望</a:t>
            </a:r>
            <a:endParaRPr lang="en-US" altLang="zh-CN" sz="2800">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2.4三种植物提取液对不同洗涤对象的去污实验</a:t>
            </a:r>
            <a:endParaRPr sz="3200"/>
          </a:p>
        </p:txBody>
      </p:sp>
      <p:graphicFrame>
        <p:nvGraphicFramePr>
          <p:cNvPr id="2" name="表格 1"/>
          <p:cNvGraphicFramePr/>
          <p:nvPr>
            <p:custDataLst>
              <p:tags r:id="rId1"/>
            </p:custDataLst>
          </p:nvPr>
        </p:nvGraphicFramePr>
        <p:xfrm>
          <a:off x="806450" y="2316480"/>
          <a:ext cx="10579100" cy="2682240"/>
        </p:xfrm>
        <a:graphic>
          <a:graphicData uri="http://schemas.openxmlformats.org/drawingml/2006/table">
            <a:tbl>
              <a:tblPr/>
              <a:tblGrid>
                <a:gridCol w="4535170"/>
                <a:gridCol w="2014220"/>
                <a:gridCol w="2015490"/>
                <a:gridCol w="2014220"/>
              </a:tblGrid>
              <a:tr h="670560">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洗涤对象</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炒锅</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餐盘</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茶杯</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0560">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无患子提取液</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61s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36s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34s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670560">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皂角提取液</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72s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49s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40s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670560">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茶籽粉提取液</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68s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42s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47s</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2"/>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2.5三种植物提取液的成本比较</a:t>
            </a:r>
            <a:endParaRPr sz="3200"/>
          </a:p>
        </p:txBody>
      </p:sp>
      <p:sp>
        <p:nvSpPr>
          <p:cNvPr id="4" name="内容占位符 3"/>
          <p:cNvSpPr>
            <a:spLocks noGrp="1"/>
          </p:cNvSpPr>
          <p:nvPr>
            <p:ph idx="1"/>
          </p:nvPr>
        </p:nvSpPr>
        <p:spPr>
          <a:xfrm>
            <a:off x="669925" y="1333500"/>
            <a:ext cx="10852150" cy="5007610"/>
          </a:xfrm>
        </p:spPr>
        <p:txBody>
          <a:bodyPr anchor="ctr" anchorCtr="0">
            <a:normAutofit/>
          </a:bodyPr>
          <a:lstStyle/>
          <a:p>
            <a:pPr marL="0" indent="0">
              <a:buNone/>
            </a:pPr>
            <a:r>
              <a:rPr lang="zh-CN" altLang="en-US" sz="2000"/>
              <a:t>无患子果皮、皂角及茶籽粉均从网上购买，购买价格分别为：7.8元/500g，8.8元/500g，8.8元/500g。制作提取液时，每份取30g即可提取700ml有效溶液，由此可以推算500g的无患子果皮、皂角及茶籽粉，可以使用约16次，每次价格约为0.55元，而市售洗洁精的价格为每瓶4.5-5.5元（500g）。</a:t>
            </a:r>
            <a:endParaRPr lang="zh-CN" altLang="en-US" sz="2000"/>
          </a:p>
          <a:p>
            <a:pPr marL="0" indent="0">
              <a:buNone/>
            </a:pPr>
            <a:r>
              <a:rPr lang="zh-CN" altLang="en-US" sz="2000"/>
              <a:t>因此，在成本方面，与市售洗洁精相比，三种植物提取液的成本较低，且购买较为便利。</a:t>
            </a:r>
            <a:endParaRPr lang="zh-CN" altLang="en-US" sz="2000"/>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2.6三种植物提取液的综合比较</a:t>
            </a:r>
            <a:endParaRPr sz="3200"/>
          </a:p>
        </p:txBody>
      </p:sp>
      <p:graphicFrame>
        <p:nvGraphicFramePr>
          <p:cNvPr id="5" name="表格 4"/>
          <p:cNvGraphicFramePr/>
          <p:nvPr>
            <p:custDataLst>
              <p:tags r:id="rId1"/>
            </p:custDataLst>
          </p:nvPr>
        </p:nvGraphicFramePr>
        <p:xfrm>
          <a:off x="859155" y="1729740"/>
          <a:ext cx="10474325" cy="3658235"/>
        </p:xfrm>
        <a:graphic>
          <a:graphicData uri="http://schemas.openxmlformats.org/drawingml/2006/table">
            <a:tbl>
              <a:tblPr/>
              <a:tblGrid>
                <a:gridCol w="2616200"/>
                <a:gridCol w="2622550"/>
                <a:gridCol w="2613025"/>
                <a:gridCol w="2622550"/>
              </a:tblGrid>
              <a:tr h="522605">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性能</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无患子提取液</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皂角提取液</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茶籽粉提取液</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22605">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pH值</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符合国标</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符合国标</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符合国标</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522605">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乳化性能</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较好</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较好</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较好</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522605">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起泡性能</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次高</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低</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最高</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522605">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去油率法实验</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最高</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低</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次高</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522605">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不同餐具的去污效果</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较好、时间快</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效果和时间均一</a:t>
                      </a:r>
                      <a:r>
                        <a:rPr lang="en-US" sz="2000" b="0">
                          <a:latin typeface="宋体" panose="02010600030101010101" pitchFamily="2" charset="-122"/>
                          <a:ea typeface="宋体" panose="02010600030101010101" pitchFamily="2" charset="-122"/>
                          <a:cs typeface="Times New Roman" panose="02020603050405020304" charset="0"/>
                        </a:rPr>
                        <a:t>般</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较好，时间较慢</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522605">
                <a:tc>
                  <a:txBody>
                    <a:bodyPr/>
                    <a:lstStyle/>
                    <a:p>
                      <a:pPr indent="0" algn="ctr">
                        <a:buNone/>
                      </a:pPr>
                      <a:r>
                        <a:rPr lang="en-US" sz="2000" b="0">
                          <a:latin typeface="宋体" panose="02010600030101010101" pitchFamily="2" charset="-122"/>
                          <a:ea typeface="宋体" panose="02010600030101010101" pitchFamily="2" charset="-122"/>
                          <a:cs typeface="Times New Roman" panose="02020603050405020304" charset="0"/>
                        </a:rPr>
                        <a:t>购买成本</a:t>
                      </a:r>
                      <a:endParaRPr lang="en-US" altLang="en-US" sz="2000" b="0">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较低</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较低</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较低</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2"/>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2.7 无患子提取液最佳浓度的确定</a:t>
            </a:r>
            <a:endParaRPr sz="3200"/>
          </a:p>
        </p:txBody>
      </p:sp>
      <p:graphicFrame>
        <p:nvGraphicFramePr>
          <p:cNvPr id="5" name="表格 4"/>
          <p:cNvGraphicFramePr/>
          <p:nvPr>
            <p:custDataLst>
              <p:tags r:id="rId1"/>
            </p:custDataLst>
          </p:nvPr>
        </p:nvGraphicFramePr>
        <p:xfrm>
          <a:off x="855980" y="1866900"/>
          <a:ext cx="6264910" cy="4089400"/>
        </p:xfrm>
        <a:graphic>
          <a:graphicData uri="http://schemas.openxmlformats.org/drawingml/2006/table">
            <a:tbl>
              <a:tblPr/>
              <a:tblGrid>
                <a:gridCol w="3425825"/>
                <a:gridCol w="2839085"/>
              </a:tblGrid>
              <a:tr h="817880">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无患子果皮与水质量配比</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无患子提取液浓度</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905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17880">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30g溶于800ml水</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3.75%</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817880">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50g溶于800ml水</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6.25%</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817880">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100g溶于800ml水</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12.50%</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cap="flat">
                      <a:noFill/>
                    </a:lnB>
                    <a:lnTlToBr>
                      <a:noFill/>
                    </a:lnTlToBr>
                    <a:lnBlToTr>
                      <a:noFill/>
                    </a:lnBlToTr>
                    <a:noFill/>
                  </a:tcPr>
                </a:tc>
              </a:tr>
              <a:tr h="817880">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150g溶于800ml水</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a:noFill/>
                    </a:lnR>
                    <a:lnT cap="flat">
                      <a:noFill/>
                    </a:lnT>
                    <a:lnB w="1905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000" b="0">
                          <a:latin typeface="宋体" panose="02010600030101010101" pitchFamily="2" charset="-122"/>
                          <a:ea typeface="宋体" panose="02010600030101010101" pitchFamily="2" charset="-122"/>
                          <a:cs typeface="宋体" panose="02010600030101010101" pitchFamily="2" charset="-122"/>
                        </a:rPr>
                        <a:t>18.75%</a:t>
                      </a:r>
                      <a:endParaRPr lang="en-US" altLang="en-US" sz="2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a:noFill/>
                    </a:lnL>
                    <a:lnR cap="flat">
                      <a:noFill/>
                    </a:lnR>
                    <a:lnT cap="flat">
                      <a:noFill/>
                    </a:lnT>
                    <a:lnB w="1905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6" name="图片 6" descr="C:\Users\86136\AppData\Local\Temp\WeChat Files\0aac4088e4d3c9c57c6ba29bdbf1fa5.png"/>
          <p:cNvPicPr>
            <a:picLocks noChangeAspect="1" noChangeArrowheads="1"/>
          </p:cNvPicPr>
          <p:nvPr>
            <p:custDataLst>
              <p:tags r:id="rId2"/>
            </p:custDataLst>
          </p:nvPr>
        </p:nvPicPr>
        <p:blipFill>
          <a:blip r:embed="rId3">
            <a:extLst>
              <a:ext uri="{28A0092B-C50C-407E-A947-70E740481C1C}">
                <a14:useLocalDpi xmlns:a14="http://schemas.microsoft.com/office/drawing/2010/main" val="0"/>
              </a:ext>
            </a:extLst>
          </a:blip>
          <a:srcRect/>
          <a:stretch>
            <a:fillRect/>
          </a:stretch>
        </p:blipFill>
        <p:spPr>
          <a:xfrm>
            <a:off x="7366000" y="2613025"/>
            <a:ext cx="4330065" cy="2571750"/>
          </a:xfrm>
          <a:prstGeom prst="rect">
            <a:avLst/>
          </a:prstGeom>
          <a:noFill/>
          <a:ln>
            <a:noFill/>
          </a:ln>
        </p:spPr>
      </p:pic>
    </p:spTree>
    <p:custDataLst>
      <p:tags r:id="rId4"/>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2.8分析</a:t>
            </a:r>
            <a:endParaRPr sz="3200"/>
          </a:p>
        </p:txBody>
      </p:sp>
      <p:sp>
        <p:nvSpPr>
          <p:cNvPr id="4" name="内容占位符 3"/>
          <p:cNvSpPr>
            <a:spLocks noGrp="1"/>
          </p:cNvSpPr>
          <p:nvPr>
            <p:ph idx="1"/>
          </p:nvPr>
        </p:nvSpPr>
        <p:spPr>
          <a:xfrm>
            <a:off x="669925" y="1333500"/>
            <a:ext cx="10852150" cy="5007610"/>
          </a:xfrm>
        </p:spPr>
        <p:txBody>
          <a:bodyPr anchor="ctr" anchorCtr="0">
            <a:normAutofit/>
          </a:bodyPr>
          <a:lstStyle/>
          <a:p>
            <a:pPr marL="0" indent="0">
              <a:buNone/>
            </a:pPr>
            <a:r>
              <a:rPr lang="zh-CN" altLang="en-US" sz="2400"/>
              <a:t>实验结论显示在无患子、皂角和茶籽粉三种提取液中，无患子提取液作为洗洁精具有更好的去污效果，无论是在起泡性能、乳化能力、去油率实验以及对不同洗涤对象的清洗实验等方面，均表现出较好的去污效果。</a:t>
            </a:r>
            <a:endParaRPr lang="zh-CN" altLang="en-US" sz="2400"/>
          </a:p>
          <a:p>
            <a:pPr marL="0" indent="0">
              <a:buNone/>
            </a:pPr>
            <a:r>
              <a:rPr lang="zh-CN" altLang="en-US" sz="2400"/>
              <a:t>无患子提取液的最佳浓度：当无患子提取液浓度为6.25%时，去污效果较好，且此浓度较为节省资源和成本。</a:t>
            </a:r>
            <a:endParaRPr lang="zh-CN" altLang="en-US" sz="240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nvPr>
        </p:nvSpPr>
        <p:spPr/>
        <p:txBody>
          <a:bodyPr/>
          <a:lstStyle/>
          <a:p>
            <a:r>
              <a:rPr lang="en-US" altLang="zh-CN">
                <a:latin typeface="黑体" panose="02010609060101010101" charset="-122"/>
                <a:ea typeface="黑体" panose="02010609060101010101" charset="-122"/>
                <a:cs typeface="黑体" panose="02010609060101010101" charset="-122"/>
                <a:sym typeface="+mn-ea"/>
              </a:rPr>
              <a:t>3.结论与展望</a:t>
            </a:r>
            <a:endParaRPr lang="en-US" altLang="zh-CN">
              <a:latin typeface="黑体" panose="02010609060101010101" charset="-122"/>
              <a:ea typeface="黑体" panose="02010609060101010101" charset="-122"/>
              <a:cs typeface="黑体" panose="02010609060101010101" charset="-122"/>
              <a:sym typeface="+mn-ea"/>
            </a:endParaRP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3.1结论</a:t>
            </a:r>
            <a:endParaRPr sz="3200"/>
          </a:p>
        </p:txBody>
      </p:sp>
      <p:sp>
        <p:nvSpPr>
          <p:cNvPr id="4" name="内容占位符 3"/>
          <p:cNvSpPr>
            <a:spLocks noGrp="1"/>
          </p:cNvSpPr>
          <p:nvPr>
            <p:ph idx="1"/>
          </p:nvPr>
        </p:nvSpPr>
        <p:spPr>
          <a:xfrm>
            <a:off x="669925" y="1333500"/>
            <a:ext cx="10852150" cy="5007610"/>
          </a:xfrm>
        </p:spPr>
        <p:txBody>
          <a:bodyPr anchor="ctr" anchorCtr="0">
            <a:normAutofit/>
          </a:bodyPr>
          <a:lstStyle/>
          <a:p>
            <a:pPr marL="0" indent="0">
              <a:buNone/>
            </a:pPr>
            <a:r>
              <a:rPr lang="zh-CN" altLang="en-US" sz="2000"/>
              <a:t>（</a:t>
            </a:r>
            <a:r>
              <a:rPr lang="en-US" altLang="zh-CN" sz="2000"/>
              <a:t>1</a:t>
            </a:r>
            <a:r>
              <a:rPr lang="zh-CN" altLang="en-US" sz="2000"/>
              <a:t>）开展一系列的去污效果实验，实验主要包括乳化效果实验、起泡性能测试、去油率法实验、对不同洗涤对象的去污效果实验，得出结论无患子提取液对餐具的去污效果较佳。</a:t>
            </a:r>
            <a:endParaRPr lang="zh-CN" altLang="en-US" sz="2000"/>
          </a:p>
          <a:p>
            <a:pPr marL="0" indent="0">
              <a:buNone/>
            </a:pPr>
            <a:r>
              <a:rPr lang="zh-CN" altLang="en-US" sz="2000"/>
              <a:t>（</a:t>
            </a:r>
            <a:r>
              <a:rPr lang="en-US" altLang="zh-CN" sz="2000"/>
              <a:t>2</a:t>
            </a:r>
            <a:r>
              <a:rPr lang="zh-CN" altLang="en-US" sz="2000"/>
              <a:t>）对无患子提取液选取不同浓度，通过去油率法实验，测定无患子提取液较合适的浓度为6.25%，此浓度对餐具的去污效果佳，且此浓度较为节省资源和成本。</a:t>
            </a:r>
            <a:endParaRPr lang="zh-CN" altLang="en-US" sz="2000"/>
          </a:p>
          <a:p>
            <a:pPr marL="0" indent="0">
              <a:buNone/>
            </a:pPr>
            <a:endParaRPr lang="zh-CN" altLang="en-US" sz="2000"/>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3.2展望</a:t>
            </a:r>
            <a:endParaRPr sz="3200"/>
          </a:p>
        </p:txBody>
      </p:sp>
      <p:sp>
        <p:nvSpPr>
          <p:cNvPr id="4" name="内容占位符 3"/>
          <p:cNvSpPr>
            <a:spLocks noGrp="1"/>
          </p:cNvSpPr>
          <p:nvPr>
            <p:ph idx="1"/>
          </p:nvPr>
        </p:nvSpPr>
        <p:spPr>
          <a:xfrm>
            <a:off x="669925" y="1333500"/>
            <a:ext cx="10852150" cy="5007610"/>
          </a:xfrm>
        </p:spPr>
        <p:txBody>
          <a:bodyPr>
            <a:normAutofit fontScale="90000" lnSpcReduction="20000"/>
          </a:bodyPr>
          <a:lstStyle/>
          <a:p>
            <a:pPr marL="0" indent="0">
              <a:buNone/>
            </a:pPr>
            <a:r>
              <a:rPr lang="zh-CN" altLang="en-US" sz="2400"/>
              <a:t>本课题的研究方法仍然存在局限性，实验中较少使用专业的化学仪器，而是根据实验原理而进行的实验，因此在以后的实验中可以利用专业仪器，使得数据更为科学、精确。同时，由于纯天然植物提取液不含任何防腐剂，可能会存在保存期短而造成变质、效果变差等问题，因此需要探索对其更好的储存方式，以延长纯天然植物洗洁精的保质期，避免资源的浪费。</a:t>
            </a:r>
            <a:endParaRPr lang="zh-CN" altLang="en-US" sz="2400"/>
          </a:p>
          <a:p>
            <a:pPr marL="0" indent="0">
              <a:buNone/>
            </a:pPr>
            <a:r>
              <a:rPr lang="zh-CN" altLang="en-US" sz="2400"/>
              <a:t>研究表明无患子、皂角和茶籽粉可以应用到洗洁精中，但是本课题只研究了这三种植物在洗洁精方面的应用，且重点研究了去污效果，以后的研究可以扩大研究范围，包括植物的抑菌效果等。通过问卷调查显示有较多的人们希望纯天然植物洗洁精能广泛地运用到生活中，包括清洗果蔬、洗涤衣物等等方面。目前已有研究证实无患子和皂角在清洁剂方面的有效应用，包括洗手液、洗发水和洗面奶等，期望在将来的研究中能更多地开发可利用的植物，以及可应用到日常生活清洁剂的方方面面，满足人们日益增长的对环保绿色清洁剂的要求。</a:t>
            </a:r>
            <a:endParaRPr lang="zh-CN" altLang="en-US" sz="2400"/>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669882" y="734703"/>
            <a:ext cx="10852237" cy="5388907"/>
          </a:xfrm>
        </p:spPr>
        <p:txBody>
          <a:bodyPr anchor="ctr" anchorCtr="0"/>
          <a:lstStyle/>
          <a:p>
            <a:pPr marL="0" indent="0">
              <a:buNone/>
            </a:pPr>
            <a:r>
              <a:rPr lang="zh-CN" altLang="en-US" sz="1400"/>
              <a:t>[1]. 赵宇轩, 蒋革, 郝梓彤, 刘俊成. 皂角天然洗手液的制备研究[J].化工管理. 2020,(14):193-194</a:t>
            </a:r>
            <a:endParaRPr lang="zh-CN" altLang="en-US" sz="1400"/>
          </a:p>
          <a:p>
            <a:pPr marL="0" indent="0">
              <a:buNone/>
            </a:pPr>
            <a:r>
              <a:rPr lang="zh-CN" altLang="en-US" sz="1400"/>
              <a:t>[2]. 杨兴, 王泽, 李佳, 张馨方, 孟晶. 纯天然植物洗洁精的制备[J].陕西中医药大学学报. 2020, 43(06):59-62</a:t>
            </a:r>
            <a:endParaRPr lang="zh-CN" altLang="en-US" sz="1400"/>
          </a:p>
          <a:p>
            <a:pPr marL="0" indent="0">
              <a:buNone/>
            </a:pPr>
            <a:r>
              <a:rPr lang="zh-CN" altLang="en-US" sz="1400"/>
              <a:t>[3]. 赵秀芬. 餐具洗涤剂中去污力检测方法的探讨[J]. 科教文汇(下旬刊).2015, (06):182-184</a:t>
            </a:r>
            <a:endParaRPr lang="zh-CN" altLang="en-US" sz="1400"/>
          </a:p>
          <a:p>
            <a:pPr marL="0" indent="0">
              <a:buNone/>
            </a:pPr>
            <a:r>
              <a:rPr lang="zh-CN" altLang="en-US" sz="1400"/>
              <a:t>[4]. 叶 雪. 表面活性剂废水对环境的危害及其处理技术[J].四川化工. 2019, 22(03):11-13</a:t>
            </a:r>
            <a:endParaRPr lang="zh-CN" altLang="en-US" sz="1400"/>
          </a:p>
          <a:p>
            <a:pPr marL="0" indent="0">
              <a:buNone/>
            </a:pPr>
            <a:r>
              <a:rPr lang="zh-CN" altLang="en-US" sz="1400"/>
              <a:t>[5]. 张永忠, 徐建军, 叶玉杰. 无患子果皮皂苷提取及天然洗手液制备研究[J]. 亚太传统医药.2017, 13(14):34-36</a:t>
            </a:r>
            <a:endParaRPr lang="zh-CN" altLang="en-US" sz="1400"/>
          </a:p>
          <a:p>
            <a:pPr marL="0" indent="0">
              <a:buNone/>
            </a:pPr>
            <a:r>
              <a:rPr lang="zh-CN" altLang="en-US" sz="1400"/>
              <a:t>[6]. 李智斌, 张彦焘. 无患子总皂苷表面活性及其含量测定方法的研究[J].广东化工. 2019, 46(09):124-125</a:t>
            </a:r>
            <a:endParaRPr lang="zh-CN" altLang="en-US" sz="1400"/>
          </a:p>
          <a:p>
            <a:pPr marL="0" indent="0">
              <a:buNone/>
            </a:pPr>
            <a:r>
              <a:rPr lang="zh-CN" altLang="en-US" sz="1400"/>
              <a:t>[7]. 万笑可,沈兵,刘庆刚,钱千里. 张利萍餐具洗涤产品的去污力评价方法[J].中国洗涤用品工业.2014,(06):58-61</a:t>
            </a:r>
            <a:endParaRPr lang="zh-CN" altLang="en-US" sz="1400"/>
          </a:p>
          <a:p>
            <a:pPr marL="0" indent="0">
              <a:buNone/>
            </a:pPr>
            <a:r>
              <a:rPr lang="zh-CN" altLang="en-US" sz="1400"/>
              <a:t>[8]. 王琪,刘跃红,刘琨毅,辜义洪,梁宗余.天然橘皮洗洁精及抑菌效果研究[J]. 生物技术世界. 2016,(03):325-326</a:t>
            </a:r>
            <a:endParaRPr lang="zh-CN" altLang="en-US" sz="1400"/>
          </a:p>
          <a:p>
            <a:pPr marL="0" indent="0">
              <a:buNone/>
            </a:pPr>
            <a:r>
              <a:rPr lang="zh-CN" altLang="en-US" sz="1400"/>
              <a:t>[9]. 邱米, 关继华, 陆顺忠. 无患子皂甙不同提取方式试验[J]. 广西林业科学.2013,42(04):390-392</a:t>
            </a:r>
            <a:endParaRPr lang="zh-CN" altLang="en-US" sz="140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谢谢观看</a:t>
            </a:r>
            <a:endParaRPr lang="zh-CN" altLang="en-US"/>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nvPr>
        </p:nvSpPr>
        <p:spPr/>
        <p:txBody>
          <a:bodyPr/>
          <a:lstStyle/>
          <a:p>
            <a:r>
              <a:rPr lang="en-US" altLang="zh-CN"/>
              <a:t>1.</a:t>
            </a:r>
            <a:r>
              <a:t>前言</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lang="en-US" altLang="zh-CN" sz="3200"/>
              <a:t>1.1</a:t>
            </a:r>
            <a:r>
              <a:rPr lang="zh-CN" altLang="en-US" sz="3200"/>
              <a:t>课题来源</a:t>
            </a:r>
            <a:endParaRPr lang="zh-CN" altLang="en-US" sz="3200"/>
          </a:p>
        </p:txBody>
      </p:sp>
      <p:sp>
        <p:nvSpPr>
          <p:cNvPr id="4" name="内容占位符 3"/>
          <p:cNvSpPr>
            <a:spLocks noGrp="1"/>
          </p:cNvSpPr>
          <p:nvPr>
            <p:ph idx="1"/>
          </p:nvPr>
        </p:nvSpPr>
        <p:spPr>
          <a:xfrm>
            <a:off x="669925" y="1333500"/>
            <a:ext cx="6889750" cy="5007610"/>
          </a:xfrm>
        </p:spPr>
        <p:txBody>
          <a:bodyPr anchor="ctr" anchorCtr="0"/>
          <a:lstStyle/>
          <a:p>
            <a:pPr marL="0" indent="0">
              <a:buNone/>
            </a:pPr>
            <a:r>
              <a:rPr lang="zh-CN" altLang="en-US" sz="2000"/>
              <a:t>洗洁精是居家生活的必备品</a:t>
            </a:r>
            <a:endParaRPr lang="zh-CN" altLang="en-US" sz="2000"/>
          </a:p>
          <a:p>
            <a:pPr marL="0" indent="0">
              <a:buNone/>
            </a:pPr>
            <a:r>
              <a:rPr lang="zh-CN" altLang="en-US" sz="2000"/>
              <a:t>有效成分为：</a:t>
            </a:r>
            <a:r>
              <a:rPr lang="zh-CN" altLang="en-US" sz="2000">
                <a:solidFill>
                  <a:srgbClr val="FF0000"/>
                </a:solidFill>
              </a:rPr>
              <a:t>表面活性剂</a:t>
            </a:r>
            <a:r>
              <a:rPr lang="zh-CN" altLang="en-US" sz="2000"/>
              <a:t>。</a:t>
            </a:r>
            <a:endParaRPr lang="zh-CN" altLang="en-US" sz="2000"/>
          </a:p>
          <a:p>
            <a:pPr marL="0" indent="0">
              <a:buNone/>
            </a:pPr>
            <a:r>
              <a:rPr lang="zh-CN" altLang="en-US" sz="2000"/>
              <a:t>石油化工业的一种重要的化学品</a:t>
            </a:r>
            <a:endParaRPr lang="zh-CN" altLang="en-US" sz="2000"/>
          </a:p>
          <a:p>
            <a:pPr marL="0" indent="0">
              <a:buNone/>
            </a:pPr>
            <a:r>
              <a:rPr lang="zh-CN" altLang="en-US" sz="2000"/>
              <a:t>有环境污染的潜在危害：比如表面活性剂的未降解成分造成了水体和土壤的污染。</a:t>
            </a:r>
            <a:endParaRPr lang="zh-CN" altLang="en-US" sz="2000"/>
          </a:p>
        </p:txBody>
      </p:sp>
      <p:pic>
        <p:nvPicPr>
          <p:cNvPr id="100" name="图片 99"/>
          <p:cNvPicPr/>
          <p:nvPr/>
        </p:nvPicPr>
        <p:blipFill>
          <a:blip r:embed="rId1"/>
          <a:srcRect r="20789" b="10733"/>
          <a:stretch>
            <a:fillRect/>
          </a:stretch>
        </p:blipFill>
        <p:spPr>
          <a:xfrm>
            <a:off x="6868160" y="878205"/>
            <a:ext cx="4526915" cy="5101590"/>
          </a:xfrm>
          <a:prstGeom prst="rect">
            <a:avLst/>
          </a:prstGeom>
          <a:noFill/>
          <a:ln w="9525">
            <a:noFill/>
          </a:ln>
        </p:spPr>
      </p:pic>
    </p:spTree>
    <p:custDataLst>
      <p:tags r:id="rId2"/>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1.2概念认知</a:t>
            </a:r>
            <a:endParaRPr sz="3200"/>
          </a:p>
        </p:txBody>
      </p:sp>
      <p:sp>
        <p:nvSpPr>
          <p:cNvPr id="4" name="内容占位符 3"/>
          <p:cNvSpPr>
            <a:spLocks noGrp="1"/>
          </p:cNvSpPr>
          <p:nvPr>
            <p:ph idx="1"/>
          </p:nvPr>
        </p:nvSpPr>
        <p:spPr>
          <a:xfrm>
            <a:off x="669925" y="1333500"/>
            <a:ext cx="6104890" cy="5007610"/>
          </a:xfrm>
        </p:spPr>
        <p:txBody>
          <a:bodyPr anchor="ctr" anchorCtr="0">
            <a:noAutofit/>
          </a:bodyPr>
          <a:lstStyle/>
          <a:p>
            <a:pPr marL="0" indent="0">
              <a:buNone/>
            </a:pPr>
            <a:r>
              <a:rPr lang="zh-CN" altLang="en-US" sz="2000"/>
              <a:t>（1）皂素：广泛地存在于植物界，大部分皂苷具有起泡的性质和乳化剂的作用，常被用作清洁剂。</a:t>
            </a:r>
            <a:endParaRPr lang="zh-CN" altLang="en-US" sz="2000"/>
          </a:p>
          <a:p>
            <a:pPr marL="0" indent="0">
              <a:buNone/>
            </a:pPr>
            <a:r>
              <a:rPr lang="zh-CN" altLang="en-US" sz="2000"/>
              <a:t>（2）无患子：主要表面活性成分为三萜皂苷类和蛋白质等，是一种天然的表面活性剂。</a:t>
            </a:r>
            <a:endParaRPr lang="zh-CN" altLang="en-US" sz="2000"/>
          </a:p>
          <a:p>
            <a:pPr marL="0" indent="0">
              <a:buNone/>
            </a:pPr>
            <a:r>
              <a:rPr lang="zh-CN" altLang="en-US" sz="2000"/>
              <a:t>（3）皂角：其提取物含有丰富皂苷，可以作为表面活性剂，并且具有良好的去污效果，且有文献表明皂角对重金属具有超强的清洁能力。</a:t>
            </a:r>
            <a:endParaRPr lang="zh-CN" altLang="en-US" sz="2000"/>
          </a:p>
          <a:p>
            <a:pPr marL="0" indent="0">
              <a:buNone/>
            </a:pPr>
            <a:r>
              <a:rPr lang="zh-CN" altLang="en-US" sz="2000"/>
              <a:t>（4）茶籽粉:含有丰富的茶皂素，也是一款纯天然的清洁产品，多用来清洗碗筷和衣服等。</a:t>
            </a:r>
            <a:endParaRPr lang="zh-CN" altLang="en-US" sz="2000"/>
          </a:p>
        </p:txBody>
      </p:sp>
      <p:pic>
        <p:nvPicPr>
          <p:cNvPr id="8" name="图片 7"/>
          <p:cNvPicPr/>
          <p:nvPr>
            <p:custDataLst>
              <p:tags r:id="rId1"/>
            </p:custDataLst>
          </p:nvPr>
        </p:nvPicPr>
        <p:blipFill>
          <a:blip r:embed="rId2"/>
          <a:srcRect t="22660" b="22660"/>
          <a:stretch>
            <a:fillRect/>
          </a:stretch>
        </p:blipFill>
        <p:spPr>
          <a:xfrm>
            <a:off x="8517799" y="3780336"/>
            <a:ext cx="3029039" cy="1656295"/>
          </a:xfrm>
          <a:prstGeom prst="rect">
            <a:avLst/>
          </a:prstGeom>
          <a:noFill/>
          <a:ln w="9525">
            <a:noFill/>
          </a:ln>
        </p:spPr>
      </p:pic>
      <p:pic>
        <p:nvPicPr>
          <p:cNvPr id="7" name="图片 6"/>
          <p:cNvPicPr/>
          <p:nvPr>
            <p:custDataLst>
              <p:tags r:id="rId3"/>
            </p:custDataLst>
          </p:nvPr>
        </p:nvPicPr>
        <p:blipFill>
          <a:blip r:embed="rId4"/>
          <a:srcRect t="11907" b="11907"/>
          <a:stretch>
            <a:fillRect/>
          </a:stretch>
        </p:blipFill>
        <p:spPr>
          <a:xfrm>
            <a:off x="6927216" y="3780336"/>
            <a:ext cx="1438456" cy="1656295"/>
          </a:xfrm>
          <a:prstGeom prst="rect">
            <a:avLst/>
          </a:prstGeom>
          <a:noFill/>
          <a:ln w="9525">
            <a:noFill/>
          </a:ln>
        </p:spPr>
      </p:pic>
      <p:pic>
        <p:nvPicPr>
          <p:cNvPr id="6" name="图片 5"/>
          <p:cNvPicPr/>
          <p:nvPr>
            <p:custDataLst>
              <p:tags r:id="rId5"/>
            </p:custDataLst>
          </p:nvPr>
        </p:nvPicPr>
        <p:blipFill>
          <a:blip r:embed="rId6"/>
          <a:srcRect t="6713" b="6713"/>
          <a:stretch>
            <a:fillRect/>
          </a:stretch>
        </p:blipFill>
        <p:spPr>
          <a:xfrm>
            <a:off x="10108383" y="1971914"/>
            <a:ext cx="1438456" cy="1656295"/>
          </a:xfrm>
          <a:prstGeom prst="rect">
            <a:avLst/>
          </a:prstGeom>
          <a:noFill/>
          <a:ln w="9525">
            <a:noFill/>
          </a:ln>
        </p:spPr>
      </p:pic>
      <p:pic>
        <p:nvPicPr>
          <p:cNvPr id="5" name="图片 4"/>
          <p:cNvPicPr/>
          <p:nvPr>
            <p:custDataLst>
              <p:tags r:id="rId7"/>
            </p:custDataLst>
          </p:nvPr>
        </p:nvPicPr>
        <p:blipFill>
          <a:blip r:embed="rId8"/>
          <a:srcRect t="9092" b="9092"/>
          <a:stretch>
            <a:fillRect/>
          </a:stretch>
        </p:blipFill>
        <p:spPr>
          <a:xfrm>
            <a:off x="6927216" y="1971914"/>
            <a:ext cx="3029039" cy="1656295"/>
          </a:xfrm>
          <a:prstGeom prst="rect">
            <a:avLst/>
          </a:prstGeom>
          <a:noFill/>
          <a:ln w="9525">
            <a:noFill/>
          </a:ln>
        </p:spPr>
      </p:pic>
    </p:spTree>
    <p:custDataLst>
      <p:tags r:id="rId9"/>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1.3研究现状</a:t>
            </a:r>
            <a:endParaRPr sz="3200"/>
          </a:p>
        </p:txBody>
      </p:sp>
      <p:sp>
        <p:nvSpPr>
          <p:cNvPr id="4" name="内容占位符 3"/>
          <p:cNvSpPr>
            <a:spLocks noGrp="1"/>
          </p:cNvSpPr>
          <p:nvPr>
            <p:ph idx="1"/>
          </p:nvPr>
        </p:nvSpPr>
        <p:spPr>
          <a:xfrm>
            <a:off x="669925" y="1333500"/>
            <a:ext cx="10852150" cy="5007610"/>
          </a:xfrm>
        </p:spPr>
        <p:txBody>
          <a:bodyPr anchor="ctr" anchorCtr="0">
            <a:normAutofit/>
          </a:bodyPr>
          <a:lstStyle/>
          <a:p>
            <a:pPr marL="0" indent="0">
              <a:buNone/>
            </a:pPr>
            <a:r>
              <a:rPr lang="en-US" altLang="zh-CN" sz="2000"/>
              <a:t>1.</a:t>
            </a:r>
            <a:r>
              <a:rPr lang="zh-CN" altLang="en-US" sz="2000"/>
              <a:t>缺乏对多种植物的对比研究</a:t>
            </a:r>
            <a:endParaRPr lang="zh-CN" altLang="en-US" sz="2000"/>
          </a:p>
          <a:p>
            <a:pPr marL="0" indent="0">
              <a:buNone/>
            </a:pPr>
            <a:r>
              <a:rPr lang="en-US" altLang="zh-CN" sz="2000"/>
              <a:t>2.</a:t>
            </a:r>
            <a:r>
              <a:rPr lang="zh-CN" altLang="en-US" sz="2000"/>
              <a:t>针对洗洁精的研究较少</a:t>
            </a:r>
            <a:endParaRPr lang="zh-CN" altLang="en-US" sz="2000"/>
          </a:p>
          <a:p>
            <a:pPr marL="0" indent="0">
              <a:buNone/>
            </a:pPr>
            <a:r>
              <a:rPr lang="en-US" altLang="zh-CN" sz="2000"/>
              <a:t>3.</a:t>
            </a:r>
            <a:r>
              <a:rPr lang="zh-CN" altLang="en-US" sz="2000"/>
              <a:t>没有实际使用效果研究</a:t>
            </a:r>
            <a:endParaRPr lang="zh-CN" altLang="en-US" sz="200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1.4研究目的与意义</a:t>
            </a:r>
            <a:endParaRPr sz="3200"/>
          </a:p>
        </p:txBody>
      </p:sp>
      <p:sp>
        <p:nvSpPr>
          <p:cNvPr id="4" name="内容占位符 3"/>
          <p:cNvSpPr>
            <a:spLocks noGrp="1"/>
          </p:cNvSpPr>
          <p:nvPr>
            <p:ph idx="1"/>
          </p:nvPr>
        </p:nvSpPr>
        <p:spPr>
          <a:xfrm>
            <a:off x="669925" y="1333500"/>
            <a:ext cx="10852150" cy="5007610"/>
          </a:xfrm>
        </p:spPr>
        <p:txBody>
          <a:bodyPr anchor="ctr" anchorCtr="0"/>
          <a:lstStyle/>
          <a:p>
            <a:pPr marL="0" indent="0">
              <a:buNone/>
            </a:pPr>
            <a:r>
              <a:rPr lang="zh-CN" altLang="en-US" sz="2000">
                <a:solidFill>
                  <a:srgbClr val="FF0000"/>
                </a:solidFill>
              </a:rPr>
              <a:t>研究目的</a:t>
            </a:r>
            <a:endParaRPr lang="zh-CN" altLang="en-US" sz="2000">
              <a:solidFill>
                <a:srgbClr val="FF0000"/>
              </a:solidFill>
            </a:endParaRPr>
          </a:p>
          <a:p>
            <a:pPr marL="0" indent="0">
              <a:buNone/>
            </a:pPr>
            <a:r>
              <a:rPr lang="zh-CN" altLang="en-US" sz="2000"/>
              <a:t>针对三种植物的提取液，分别通过实验展开研究，探究最适合作为洗洁精的植物。</a:t>
            </a:r>
            <a:endParaRPr lang="zh-CN" altLang="en-US" sz="2000"/>
          </a:p>
          <a:p>
            <a:pPr marL="0" indent="0">
              <a:buNone/>
            </a:pPr>
            <a:r>
              <a:rPr lang="zh-CN" altLang="en-US" sz="2000">
                <a:solidFill>
                  <a:srgbClr val="FF0000"/>
                </a:solidFill>
              </a:rPr>
              <a:t>研究意义</a:t>
            </a:r>
            <a:endParaRPr lang="zh-CN" altLang="en-US" sz="2000">
              <a:solidFill>
                <a:srgbClr val="FF0000"/>
              </a:solidFill>
            </a:endParaRPr>
          </a:p>
          <a:p>
            <a:pPr marL="0" indent="0">
              <a:buNone/>
            </a:pPr>
            <a:r>
              <a:rPr lang="zh-CN" altLang="en-US" sz="2000"/>
              <a:t>倡导人们尝试发现身边的纯天然植物在生活中的应用，引导人们关注环保，尝试低碳生活。无患子、皂角和茶籽粉均为纯天然植物，无化学添加，如果纯天然植物能较为广泛地被应用到日常生活的清洁中，不仅能做到物尽其用，而且能减少使用化学产品对环境的污染。</a:t>
            </a:r>
            <a:endParaRPr lang="zh-CN" altLang="en-US" sz="200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69882" y="646434"/>
            <a:ext cx="10852237" cy="441964"/>
          </a:xfrm>
        </p:spPr>
        <p:txBody>
          <a:bodyPr/>
          <a:lstStyle/>
          <a:p>
            <a:r>
              <a:rPr sz="3200"/>
              <a:t>1.5研究方法与流程</a:t>
            </a:r>
            <a:endParaRPr sz="3200"/>
          </a:p>
        </p:txBody>
      </p:sp>
      <p:sp>
        <p:nvSpPr>
          <p:cNvPr id="4" name="内容占位符 3"/>
          <p:cNvSpPr>
            <a:spLocks noGrp="1"/>
          </p:cNvSpPr>
          <p:nvPr>
            <p:ph idx="1"/>
          </p:nvPr>
        </p:nvSpPr>
        <p:spPr>
          <a:xfrm>
            <a:off x="669925" y="1333500"/>
            <a:ext cx="11054715" cy="5007610"/>
          </a:xfrm>
        </p:spPr>
        <p:txBody>
          <a:bodyPr anchor="ctr" anchorCtr="0">
            <a:noAutofit/>
          </a:bodyPr>
          <a:lstStyle/>
          <a:p>
            <a:pPr marL="0" indent="0">
              <a:buNone/>
            </a:pPr>
            <a:r>
              <a:rPr lang="zh-CN" altLang="en-US" sz="2000"/>
              <a:t>实验法：参考GB9985-2000 《手洗餐具用洗涤剂》标准和去污力原理，以市售白猫洗洁精为对照组，深入探究对比无患子、皂角和茶籽粉作为洗洁精对餐具的去污效果。</a:t>
            </a:r>
            <a:endParaRPr lang="zh-CN" altLang="en-US" sz="2000"/>
          </a:p>
          <a:p>
            <a:pPr marL="0" indent="0">
              <a:buNone/>
            </a:pPr>
            <a:r>
              <a:rPr lang="zh-CN" altLang="en-US" sz="2000"/>
              <a:t>（1）起泡性能实验：通过研究三种植物提取液的泡沫高度来测定其起泡性能。</a:t>
            </a:r>
            <a:endParaRPr lang="zh-CN" altLang="en-US" sz="2000"/>
          </a:p>
          <a:p>
            <a:pPr marL="0" indent="0">
              <a:buNone/>
            </a:pPr>
            <a:r>
              <a:rPr lang="zh-CN" altLang="en-US" sz="2000"/>
              <a:t>（2）乳化效果实验：研究三种植物提取液对植物油的乳化效果。</a:t>
            </a:r>
            <a:endParaRPr lang="zh-CN" altLang="en-US" sz="2000"/>
          </a:p>
          <a:p>
            <a:pPr marL="0" indent="0">
              <a:buNone/>
            </a:pPr>
            <a:r>
              <a:rPr lang="zh-CN" altLang="en-US" sz="2000"/>
              <a:t>（3）去油率法实验：参考去油率法来测定三种植物提取液的去污力。</a:t>
            </a:r>
            <a:endParaRPr lang="zh-CN" altLang="en-US" sz="2000"/>
          </a:p>
          <a:p>
            <a:pPr marL="0" indent="0">
              <a:buNone/>
            </a:pPr>
            <a:r>
              <a:rPr lang="zh-CN" altLang="en-US" sz="2000"/>
              <a:t>（4）对不同洗涤对象的去污效果实验：选取不同材质的餐具，比较三种植物提取液对餐具的去污效果。</a:t>
            </a:r>
            <a:endParaRPr lang="zh-CN" altLang="en-US" sz="2000"/>
          </a:p>
          <a:p>
            <a:pPr marL="0" indent="0">
              <a:buNone/>
            </a:pPr>
            <a:r>
              <a:rPr lang="zh-CN" altLang="en-US" sz="2000"/>
              <a:t>（5）确定植物提取液最佳浓度的实验：通过不同浓度的配比，测定去污效果较适合的浓度。</a:t>
            </a:r>
            <a:endParaRPr lang="zh-CN" altLang="en-US" sz="200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idx="1"/>
          </p:nvPr>
        </p:nvSpPr>
        <p:spPr/>
        <p:txBody>
          <a:bodyPr/>
          <a:lstStyle/>
          <a:p>
            <a:r>
              <a:rPr lang="en-US" altLang="zh-CN">
                <a:latin typeface="黑体" panose="02010609060101010101" charset="-122"/>
                <a:ea typeface="黑体" panose="02010609060101010101" charset="-122"/>
                <a:cs typeface="黑体" panose="02010609060101010101" charset="-122"/>
                <a:sym typeface="+mn-ea"/>
              </a:rPr>
              <a:t>2.实验与分析</a:t>
            </a:r>
            <a:endParaRPr lang="en-US" altLang="zh-CN">
              <a:latin typeface="黑体" panose="02010609060101010101" charset="-122"/>
              <a:ea typeface="黑体" panose="02010609060101010101" charset="-122"/>
              <a:cs typeface="黑体" panose="02010609060101010101" charset="-122"/>
              <a:sym typeface="+mn-ea"/>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BACKGROUND_TYPE" val="topBottom"/>
</p:tagLst>
</file>

<file path=ppt/tags/tag101.xml><?xml version="1.0" encoding="utf-8"?>
<p:tagLst xmlns:p="http://schemas.openxmlformats.org/presentationml/2006/main">
  <p:tag name="KSO_WM_SLIDE_BACKGROUND_TYPE" val="topBottom"/>
</p:tagLst>
</file>

<file path=ppt/tags/tag102.xml><?xml version="1.0" encoding="utf-8"?>
<p:tagLst xmlns:p="http://schemas.openxmlformats.org/presentationml/2006/main">
  <p:tag name="KSO_WM_SLIDE_BACKGROUND_TYPE" val="topBottom"/>
</p:tagLst>
</file>

<file path=ppt/tags/tag103.xml><?xml version="1.0" encoding="utf-8"?>
<p:tagLst xmlns:p="http://schemas.openxmlformats.org/presentationml/2006/main">
  <p:tag name="KSO_WM_SLIDE_BACKGROUND_TYPE" val="topBottom"/>
</p:tagLst>
</file>

<file path=ppt/tags/tag104.xml><?xml version="1.0" encoding="utf-8"?>
<p:tagLst xmlns:p="http://schemas.openxmlformats.org/presentationml/2006/main">
  <p:tag name="KSO_WM_SLIDE_BACKGROUND_TYPE" val="topBottom"/>
</p:tagLst>
</file>

<file path=ppt/tags/tag105.xml><?xml version="1.0" encoding="utf-8"?>
<p:tagLst xmlns:p="http://schemas.openxmlformats.org/presentationml/2006/main">
  <p:tag name="KSO_WM_SLIDE_BACKGROUND_TYPE" val="topBottom"/>
</p:tagLst>
</file>

<file path=ppt/tags/tag10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368434fbe67438f89a9e78cc1ca58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2e1df574bc34b5fb51e432ce3c4373b"/>
  <p:tag name="KSO_WM_SLIDE_BACKGROUND_TYPE" val="bottomTop"/>
</p:tagLst>
</file>

<file path=ppt/tags/tag10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286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08.xml><?xml version="1.0" encoding="utf-8"?>
<p:tagLst xmlns:p="http://schemas.openxmlformats.org/presentationml/2006/main">
  <p:tag name="KSO_WM_SLIDE_BACKGROUND_TYPE" val="bottomTop"/>
</p:tagLst>
</file>

<file path=ppt/tags/tag109.xml><?xml version="1.0" encoding="utf-8"?>
<p:tagLst xmlns:p="http://schemas.openxmlformats.org/presentationml/2006/main">
  <p:tag name="KSO_WM_SLIDE_BACKGROUND_TYPE" val="bottomTop"/>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SLIDE_BACKGROUND_TYPE" val="bottomTop"/>
</p:tagLst>
</file>

<file path=ppt/tags/tag111.xml><?xml version="1.0" encoding="utf-8"?>
<p:tagLst xmlns:p="http://schemas.openxmlformats.org/presentationml/2006/main">
  <p:tag name="KSO_WM_SLIDE_BACKGROUND_TYPE" val="bottomTop"/>
</p:tagLst>
</file>

<file path=ppt/tags/tag112.xml><?xml version="1.0" encoding="utf-8"?>
<p:tagLst xmlns:p="http://schemas.openxmlformats.org/presentationml/2006/main">
  <p:tag name="KSO_WM_SLIDE_BACKGROUND_TYPE" val="bottomTop"/>
</p:tagLst>
</file>

<file path=ppt/tags/tag113.xml><?xml version="1.0" encoding="utf-8"?>
<p:tagLst xmlns:p="http://schemas.openxmlformats.org/presentationml/2006/main">
  <p:tag name="KSO_WM_SLIDE_BACKGROUND_TYPE" val="bottomTop"/>
</p:tagLst>
</file>

<file path=ppt/tags/tag11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7ed20fbe6d643bd96b892ea0f4fa9b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1041d7cd2774f92a0f27d1e081f1964"/>
  <p:tag name="KSO_WM_SLIDE_BACKGROUND_TYPE" val="navigation"/>
</p:tagLst>
</file>

<file path=ppt/tags/tag11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286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a"/>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16.xml><?xml version="1.0" encoding="utf-8"?>
<p:tagLst xmlns:p="http://schemas.openxmlformats.org/presentationml/2006/main">
  <p:tag name="KSO_WM_SLIDE_BACKGROUND_TYPE" val="navigation"/>
</p:tagLst>
</file>

<file path=ppt/tags/tag117.xml><?xml version="1.0" encoding="utf-8"?>
<p:tagLst xmlns:p="http://schemas.openxmlformats.org/presentationml/2006/main">
  <p:tag name="KSO_WM_SLIDE_BACKGROUND_TYPE" val="navigation"/>
</p:tagLst>
</file>

<file path=ppt/tags/tag118.xml><?xml version="1.0" encoding="utf-8"?>
<p:tagLst xmlns:p="http://schemas.openxmlformats.org/presentationml/2006/main">
  <p:tag name="KSO_WM_SLIDE_BACKGROUND_TYPE" val="navigation"/>
</p:tagLst>
</file>

<file path=ppt/tags/tag119.xml><?xml version="1.0" encoding="utf-8"?>
<p:tagLst xmlns:p="http://schemas.openxmlformats.org/presentationml/2006/main">
  <p:tag name="KSO_WM_SLIDE_BACKGROUND_TYPE" val="navigation"/>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SLIDE_BACKGROUND_TYPE" val="navigation"/>
</p:tagLst>
</file>

<file path=ppt/tags/tag121.xml><?xml version="1.0" encoding="utf-8"?>
<p:tagLst xmlns:p="http://schemas.openxmlformats.org/presentationml/2006/main">
  <p:tag name="KSO_WM_SLIDE_BACKGROUND_TYPE" val="navigation"/>
</p:tagLst>
</file>

<file path=ppt/tags/tag122.xml><?xml version="1.0" encoding="utf-8"?>
<p:tagLst xmlns:p="http://schemas.openxmlformats.org/presentationml/2006/main">
  <p:tag name="KSO_WM_SLIDE_BACKGROUND_TYPE" val="navigation"/>
</p:tagLst>
</file>

<file path=ppt/tags/tag123.xml><?xml version="1.0" encoding="utf-8"?>
<p:tagLst xmlns:p="http://schemas.openxmlformats.org/presentationml/2006/main">
  <p:tag name="KSO_WM_SLIDE_BACKGROUND_TYPE" val="navigation"/>
</p:tagLst>
</file>

<file path=ppt/tags/tag12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5204f60c3e7a4f8aa855587def23fc8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ae68a695aaa4a4d847d2f465c3d4f69"/>
  <p:tag name="KSO_WM_SLIDE_BACKGROUND_TYPE" val="belt"/>
</p:tagLst>
</file>

<file path=ppt/tags/tag12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286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b"/>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26.xml><?xml version="1.0" encoding="utf-8"?>
<p:tagLst xmlns:p="http://schemas.openxmlformats.org/presentationml/2006/main">
  <p:tag name="KSO_WM_SLIDE_BACKGROUND_TYPE" val="belt"/>
</p:tagLst>
</file>

<file path=ppt/tags/tag127.xml><?xml version="1.0" encoding="utf-8"?>
<p:tagLst xmlns:p="http://schemas.openxmlformats.org/presentationml/2006/main">
  <p:tag name="KSO_WM_SLIDE_BACKGROUND_TYPE" val="belt"/>
</p:tagLst>
</file>

<file path=ppt/tags/tag128.xml><?xml version="1.0" encoding="utf-8"?>
<p:tagLst xmlns:p="http://schemas.openxmlformats.org/presentationml/2006/main">
  <p:tag name="KSO_WM_SLIDE_BACKGROUND_TYPE" val="belt"/>
</p:tagLst>
</file>

<file path=ppt/tags/tag129.xml><?xml version="1.0" encoding="utf-8"?>
<p:tagLst xmlns:p="http://schemas.openxmlformats.org/presentationml/2006/main">
  <p:tag name="KSO_WM_SLIDE_BACKGROUND_TYPE" val="belt"/>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elt"/>
</p:tagLst>
</file>

<file path=ppt/tags/tag131.xml><?xml version="1.0" encoding="utf-8"?>
<p:tagLst xmlns:p="http://schemas.openxmlformats.org/presentationml/2006/main">
  <p:tag name="KSO_WM_TEMPLATE_CATEGORY" val="custom"/>
  <p:tag name="KSO_WM_TEMPLATE_INDEX" val="20220976"/>
</p:tagLst>
</file>

<file path=ppt/tags/tag132.xml><?xml version="1.0" encoding="utf-8"?>
<p:tagLst xmlns:p="http://schemas.openxmlformats.org/presentationml/2006/main">
  <p:tag name="KSO_WM_TEMPLATE_CATEGORY" val="custom"/>
  <p:tag name="KSO_WM_TEMPLATE_INDEX" val="20220976"/>
</p:tagLst>
</file>

<file path=ppt/tags/tag133.xml><?xml version="1.0" encoding="utf-8"?>
<p:tagLst xmlns:p="http://schemas.openxmlformats.org/presentationml/2006/main">
  <p:tag name="KSO_WM_BEAUTIFY_FLAG" val="#wm#"/>
  <p:tag name="KSO_WM_TAG_VERSION" val="1.0"/>
  <p:tag name="KSO_WM_TEMPLATE_CATEGORY" val="custom"/>
  <p:tag name="KSO_WM_TEMPLATE_INDEX" val="20220976"/>
  <p:tag name="KSO_WM_CHIP_COLORING" val="3"/>
</p:tagLst>
</file>

<file path=ppt/tags/tag134.xml><?xml version="1.0" encoding="utf-8"?>
<p:tagLst xmlns:p="http://schemas.openxmlformats.org/presentationml/2006/main">
  <p:tag name="KSO_WM_BEAUTIFY_FLAG" val="#wm#"/>
  <p:tag name="KSO_WM_TEMPLATE_CATEGORY" val="custom"/>
  <p:tag name="KSO_WM_TEMPLATE_INDEX" val="20205081"/>
</p:tagLst>
</file>

<file path=ppt/tags/tag135.xml><?xml version="1.0" encoding="utf-8"?>
<p:tagLst xmlns:p="http://schemas.openxmlformats.org/presentationml/2006/main">
  <p:tag name="KSO_WM_BEAUTIFY_FLAG" val="#wm#"/>
  <p:tag name="KSO_WM_TEMPLATE_CATEGORY" val="custom"/>
  <p:tag name="KSO_WM_TEMPLATE_INDEX" val="20205081"/>
</p:tagLst>
</file>

<file path=ppt/tags/tag136.xml><?xml version="1.0" encoding="utf-8"?>
<p:tagLst xmlns:p="http://schemas.openxmlformats.org/presentationml/2006/main">
  <p:tag name="KSO_WM_BEAUTIFY_FLAG" val="#wm#"/>
  <p:tag name="KSO_WM_TEMPLATE_CATEGORY" val="custom"/>
  <p:tag name="KSO_WM_TEMPLATE_INDEX" val="20205081"/>
</p:tagLst>
</file>

<file path=ppt/tags/tag137.xml><?xml version="1.0" encoding="utf-8"?>
<p:tagLst xmlns:p="http://schemas.openxmlformats.org/presentationml/2006/main">
  <p:tag name="KSO_WM_BEAUTIFY_FLAG" val="#wm#"/>
  <p:tag name="KSO_WM_TEMPLATE_CATEGORY" val="custom"/>
  <p:tag name="KSO_WM_TEMPLATE_INDEX" val="20205081"/>
</p:tagLst>
</file>

<file path=ppt/tags/tag138.xml><?xml version="1.0" encoding="utf-8"?>
<p:tagLst xmlns:p="http://schemas.openxmlformats.org/presentationml/2006/main">
  <p:tag name="KSO_WM_UNIT_PLACING_PICTURE_USER_VIEWPORT" val="{&quot;height&quot;:1995,&quot;width&quot;:1995}"/>
  <p:tag name="KSO_WM_UNIT_PLACING_PICTURE_USER_RELATIVERECTANGLE" val="{&quot;bottom&quot;:0,&quot;left&quot;:0,&quot;right&quot;:0,&quot;top&quot;:0}"/>
  <p:tag name="KSO_WM_UNIT_PLACING_PICTURE_COLLAGE_RELATIVERECTANGLE" val="{&quot;bottom&quot;:0.22659738203908106,&quot;left&quot;:0,&quot;right&quot;:0,&quot;top&quot;:0.22659738203908106}"/>
  <p:tag name="KSO_WM_UNIT_PLACING_PICTURE_COLLAGE_VIEWPORT" val="{&quot;height&quot;:2608.3379944226594,&quot;width&quot;:4770.140852849302}"/>
  <p:tag name="KSO_WM_UNIT_PLACING_PICTURE_INFO" val="{&quot;code&quot;:&quot;bAb[1]&quot;,&quot;full_picture&quot;:false,&quot;last_crop_picture&quot;:&quot;bAb[1]&quot;,&quot;scheme&quot;:&quot;4-7&quot;,&quot;spacing&quot;:5}"/>
  <p:tag name="KSO_WM_UNIT_PLACING_PICTURE" val="43141.019"/>
  <p:tag name="KSO_WM_BEAUTIFY_FLAG" val=""/>
  <p:tag name="KSO_WM_UNIT_INDEX" val=""/>
  <p:tag name="KSO_WM_UNIT_ID" val=""/>
</p:tagLst>
</file>

<file path=ppt/tags/tag139.xml><?xml version="1.0" encoding="utf-8"?>
<p:tagLst xmlns:p="http://schemas.openxmlformats.org/presentationml/2006/main">
  <p:tag name="KSO_WM_UNIT_PLACING_PICTURE_USER_VIEWPORT" val="{&quot;height&quot;:1995,&quot;width&quot;:1320}"/>
  <p:tag name="KSO_WM_UNIT_PLACING_PICTURE_USER_RELATIVERECTANGLE" val="{&quot;bottom&quot;:0,&quot;left&quot;:0,&quot;right&quot;:0,&quot;top&quot;:0}"/>
  <p:tag name="KSO_WM_UNIT_PLACING_PICTURE_COLLAGE_RELATIVERECTANGLE" val="{&quot;bottom&quot;:0.11907264661216556,&quot;left&quot;:0,&quot;right&quot;:0,&quot;top&quot;:0.11907264661216556}"/>
  <p:tag name="KSO_WM_UNIT_PLACING_PICTURE_COLLAGE_VIEWPORT" val="{&quot;height&quot;:2608.3379944226594,&quot;width&quot;:2265.2844499365337}"/>
  <p:tag name="KSO_WM_UNIT_PLACING_PICTURE_INFO" val="{&quot;code&quot;:&quot;bAb[1]&quot;,&quot;full_picture&quot;:false,&quot;last_crop_picture&quot;:&quot;bAb[1]&quot;,&quot;scheme&quot;:&quot;4-7&quot;,&quot;spacing&quot;:5}"/>
  <p:tag name="KSO_WM_UNIT_PLACING_PICTURE" val="43141.019"/>
  <p:tag name="KSO_WM_BEAUTIFY_FLAG" val=""/>
  <p:tag name="KSO_WM_UNIT_INDEX" val=""/>
  <p:tag name="KSO_WM_UNIT_ID"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PLACING_PICTURE_USER_VIEWPORT" val="{&quot;height&quot;:1995,&quot;width&quot;:1500}"/>
  <p:tag name="KSO_WM_UNIT_PLACING_PICTURE_USER_RELATIVERECTANGLE" val="{&quot;bottom&quot;:0,&quot;left&quot;:0,&quot;right&quot;:0,&quot;top&quot;:0}"/>
  <p:tag name="KSO_WM_UNIT_PLACING_PICTURE_COLLAGE_RELATIVERECTANGLE" val="{&quot;bottom&quot;:0.06712800751382454,&quot;left&quot;:0,&quot;right&quot;:0,&quot;top&quot;:0.06712800751382454}"/>
  <p:tag name="KSO_WM_UNIT_PLACING_PICTURE_COLLAGE_VIEWPORT" val="{&quot;height&quot;:2608.3379944226594,&quot;width&quot;:2265.2844499365337}"/>
  <p:tag name="KSO_WM_UNIT_PLACING_PICTURE_INFO" val="{&quot;code&quot;:&quot;bAb[1]&quot;,&quot;full_picture&quot;:false,&quot;last_crop_picture&quot;:&quot;bAb[1]&quot;,&quot;scheme&quot;:&quot;4-7&quot;,&quot;spacing&quot;:5}"/>
  <p:tag name="KSO_WM_UNIT_PLACING_PICTURE" val="43141.019"/>
  <p:tag name="KSO_WM_BEAUTIFY_FLAG" val=""/>
  <p:tag name="KSO_WM_UNIT_INDEX" val=""/>
  <p:tag name="KSO_WM_UNIT_ID" val=""/>
</p:tagLst>
</file>

<file path=ppt/tags/tag141.xml><?xml version="1.0" encoding="utf-8"?>
<p:tagLst xmlns:p="http://schemas.openxmlformats.org/presentationml/2006/main">
  <p:tag name="KSO_WM_UNIT_PLACING_PICTURE_USER_VIEWPORT" val="{&quot;height&quot;:1995,&quot;width&quot;:2985}"/>
  <p:tag name="KSO_WM_UNIT_PLACING_PICTURE_USER_RELATIVERECTANGLE" val="{&quot;bottom&quot;:0,&quot;left&quot;:0,&quot;right&quot;:0,&quot;top&quot;:0}"/>
  <p:tag name="KSO_WM_UNIT_PLACING_PICTURE_COLLAGE_RELATIVERECTANGLE" val="{&quot;bottom&quot;:0.09092390244945209,&quot;left&quot;:0,&quot;right&quot;:0,&quot;top&quot;:0.09092390244945209}"/>
  <p:tag name="KSO_WM_UNIT_PLACING_PICTURE_COLLAGE_VIEWPORT" val="{&quot;height&quot;:2608.3379944226594,&quot;width&quot;:4770.140852849302}"/>
  <p:tag name="KSO_WM_UNIT_PLACING_PICTURE_INFO" val="{&quot;code&quot;:&quot;bAb[1]&quot;,&quot;full_picture&quot;:false,&quot;last_crop_picture&quot;:&quot;bAb[1]&quot;,&quot;scheme&quot;:&quot;4-7&quot;,&quot;spacing&quot;:5}"/>
  <p:tag name="KSO_WM_UNIT_PLACING_PICTURE" val="43141.019"/>
  <p:tag name="KSO_WM_BEAUTIFY_FLAG" val=""/>
  <p:tag name="KSO_WM_UNIT_INDEX" val=""/>
  <p:tag name="KSO_WM_UNIT_ID" val=""/>
</p:tagLst>
</file>

<file path=ppt/tags/tag142.xml><?xml version="1.0" encoding="utf-8"?>
<p:tagLst xmlns:p="http://schemas.openxmlformats.org/presentationml/2006/main">
  <p:tag name="KSO_WM_BEAUTIFY_FLAG" val="#wm#"/>
  <p:tag name="KSO_WM_TEMPLATE_CATEGORY" val="custom"/>
  <p:tag name="KSO_WM_TEMPLATE_INDEX" val="20205081"/>
</p:tagLst>
</file>

<file path=ppt/tags/tag143.xml><?xml version="1.0" encoding="utf-8"?>
<p:tagLst xmlns:p="http://schemas.openxmlformats.org/presentationml/2006/main">
  <p:tag name="KSO_WM_BEAUTIFY_FLAG" val="#wm#"/>
  <p:tag name="KSO_WM_TEMPLATE_CATEGORY" val="custom"/>
  <p:tag name="KSO_WM_TEMPLATE_INDEX" val="20205081"/>
</p:tagLst>
</file>

<file path=ppt/tags/tag144.xml><?xml version="1.0" encoding="utf-8"?>
<p:tagLst xmlns:p="http://schemas.openxmlformats.org/presentationml/2006/main">
  <p:tag name="KSO_WM_BEAUTIFY_FLAG" val="#wm#"/>
  <p:tag name="KSO_WM_TEMPLATE_CATEGORY" val="custom"/>
  <p:tag name="KSO_WM_TEMPLATE_INDEX" val="20205081"/>
</p:tagLst>
</file>

<file path=ppt/tags/tag145.xml><?xml version="1.0" encoding="utf-8"?>
<p:tagLst xmlns:p="http://schemas.openxmlformats.org/presentationml/2006/main">
  <p:tag name="KSO_WM_BEAUTIFY_FLAG" val="#wm#"/>
  <p:tag name="KSO_WM_TEMPLATE_CATEGORY" val="custom"/>
  <p:tag name="KSO_WM_TEMPLATE_INDEX" val="20205081"/>
</p:tagLst>
</file>

<file path=ppt/tags/tag146.xml><?xml version="1.0" encoding="utf-8"?>
<p:tagLst xmlns:p="http://schemas.openxmlformats.org/presentationml/2006/main">
  <p:tag name="KSO_WM_BEAUTIFY_FLAG" val="#wm#"/>
  <p:tag name="KSO_WM_TEMPLATE_CATEGORY" val="custom"/>
  <p:tag name="KSO_WM_TEMPLATE_INDEX" val="20205081"/>
</p:tagLst>
</file>

<file path=ppt/tags/tag147.xml><?xml version="1.0" encoding="utf-8"?>
<p:tagLst xmlns:p="http://schemas.openxmlformats.org/presentationml/2006/main">
  <p:tag name="KSO_WM_BEAUTIFY_FLAG" val="#wm#"/>
  <p:tag name="KSO_WM_TEMPLATE_CATEGORY" val="custom"/>
  <p:tag name="KSO_WM_TEMPLATE_INDEX" val="20205081"/>
</p:tagLst>
</file>

<file path=ppt/tags/tag148.xml><?xml version="1.0" encoding="utf-8"?>
<p:tagLst xmlns:p="http://schemas.openxmlformats.org/presentationml/2006/main">
  <p:tag name="KSO_WM_UNIT_PLACING_PICTURE_USER_VIEWPORT" val="{&quot;height&quot;:3389,&quot;width&quot;:2973}"/>
  <p:tag name="KSO_WM_UNIT_PLACING_PICTURE_USER_RELATIVERECTANGLE" val="{&quot;bottom&quot;:0,&quot;left&quot;:0,&quot;right&quot;:0,&quot;top&quot;:0}"/>
  <p:tag name="KSO_WM_UNIT_PLACING_PICTURE_COLLAGE_RELATIVERECTANGLE" val="{&quot;bottom&quot;:0,&quot;left&quot;:0.1287033477250065,&quot;right&quot;:0.1287033477250065,&quot;top&quot;:0}"/>
  <p:tag name="KSO_WM_UNIT_PLACING_PICTURE_COLLAGE_VIEWPORT" val="{&quot;height&quot;:4925.54382784277,&quot;width&quot;:3208.695885228513}"/>
  <p:tag name="KSO_WM_UNIT_PLACING_PICTURE_INFO" val="{&quot;code&quot;:&quot;aB[1]&quot;,&quot;full_picture&quot;:false,&quot;last_crop_picture&quot;:&quot;aB[1]&quot;,&quot;scheme&quot;:&quot;3-2&quot;,&quot;spacing&quot;:5}"/>
  <p:tag name="KSO_WM_UNIT_PLACING_PICTURE" val="50320.655"/>
  <p:tag name="KSO_WM_BEAUTIFY_FLAG" val=""/>
  <p:tag name="KSO_WM_UNIT_INDEX" val=""/>
  <p:tag name="KSO_WM_UNIT_ID" val=""/>
</p:tagLst>
</file>

<file path=ppt/tags/tag149.xml><?xml version="1.0" encoding="utf-8"?>
<p:tagLst xmlns:p="http://schemas.openxmlformats.org/presentationml/2006/main">
  <p:tag name="KSO_WM_UNIT_PLACING_PICTURE_USER_VIEWPORT" val="{&quot;height&quot;:3390,&quot;width&quot;:3360}"/>
  <p:tag name="KSO_WM_UNIT_PLACING_PICTURE_USER_RELATIVERECTANGLE" val="{&quot;bottom&quot;:0,&quot;left&quot;:0,&quot;right&quot;:0,&quot;top&quot;:0}"/>
  <p:tag name="KSO_WM_UNIT_PLACING_PICTURE_COLLAGE_RELATIVERECTANGLE" val="{&quot;bottom&quot;:0.13121447565123776,&quot;left&quot;:0,&quot;right&quot;:0,&quot;top&quot;:0.13121447565123776}"/>
  <p:tag name="KSO_WM_UNIT_PLACING_PICTURE_COLLAGE_VIEWPORT" val="{&quot;height&quot;:2387.771913921385,&quot;width&quot;:3208.695885228513}"/>
  <p:tag name="KSO_WM_UNIT_PLACING_PICTURE_INFO" val="{&quot;code&quot;:&quot;aB[1]&quot;,&quot;full_picture&quot;:false,&quot;last_crop_picture&quot;:&quot;aB[1]&quot;,&quot;scheme&quot;:&quot;3-2&quot;,&quot;spacing&quot;:5}"/>
  <p:tag name="KSO_WM_UNIT_PLACING_PICTURE" val="50320.655"/>
  <p:tag name="KSO_WM_BEAUTIFY_FLAG" val=""/>
  <p:tag name="KSO_WM_UNIT_INDEX" val=""/>
  <p:tag name="KSO_WM_UNIT_ID"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PLACING_PICTURE_USER_VIEWPORT" val="{&quot;height&quot;:3389,&quot;width&quot;:3211}"/>
  <p:tag name="KSO_WM_UNIT_PLACING_PICTURE_USER_RELATIVERECTANGLE" val="{&quot;bottom&quot;:0,&quot;left&quot;:0,&quot;right&quot;:0,&quot;top&quot;:0}"/>
  <p:tag name="KSO_WM_UNIT_PLACING_PICTURE_COLLAGE_RELATIVERECTANGLE" val="{&quot;bottom&quot;:0.14746436472179442,&quot;left&quot;:0,&quot;right&quot;:0,&quot;top&quot;:0.14746436472179442}"/>
  <p:tag name="KSO_WM_UNIT_PLACING_PICTURE_COLLAGE_VIEWPORT" val="{&quot;height&quot;:2387.771913921385,&quot;width&quot;:3208.695885228513}"/>
  <p:tag name="KSO_WM_UNIT_PLACING_PICTURE_INFO" val="{&quot;code&quot;:&quot;aB[1]&quot;,&quot;full_picture&quot;:false,&quot;last_crop_picture&quot;:&quot;aB[1]&quot;,&quot;scheme&quot;:&quot;3-2&quot;,&quot;spacing&quot;:5}"/>
  <p:tag name="KSO_WM_UNIT_PLACING_PICTURE" val="50320.655"/>
  <p:tag name="KSO_WM_BEAUTIFY_FLAG" val=""/>
  <p:tag name="KSO_WM_UNIT_INDEX" val=""/>
  <p:tag name="KSO_WM_UNIT_ID" val=""/>
</p:tagLst>
</file>

<file path=ppt/tags/tag151.xml><?xml version="1.0" encoding="utf-8"?>
<p:tagLst xmlns:p="http://schemas.openxmlformats.org/presentationml/2006/main">
  <p:tag name="KSO_WM_BEAUTIFY_FLAG" val="#wm#"/>
  <p:tag name="KSO_WM_TEMPLATE_CATEGORY" val="custom"/>
  <p:tag name="KSO_WM_TEMPLATE_INDEX" val="20205081"/>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wm#"/>
  <p:tag name="KSO_WM_TEMPLATE_CATEGORY" val="custom"/>
  <p:tag name="KSO_WM_TEMPLATE_INDEX" val="20205081"/>
</p:tagLst>
</file>

<file path=ppt/tags/tag154.xml><?xml version="1.0" encoding="utf-8"?>
<p:tagLst xmlns:p="http://schemas.openxmlformats.org/presentationml/2006/main">
  <p:tag name="KSO_WM_UNIT_TABLE_BEAUTIFY" val="smartTable{e7debbbf-7fb7-412b-8022-009d590d53a9}"/>
  <p:tag name="TABLE_ENDDRAG_ORIGIN_RECT" val="700*117"/>
  <p:tag name="TABLE_ENDDRAG_RECT" val="120*319*700*117"/>
</p:tagLst>
</file>

<file path=ppt/tags/tag155.xml><?xml version="1.0" encoding="utf-8"?>
<p:tagLst xmlns:p="http://schemas.openxmlformats.org/presentationml/2006/main">
  <p:tag name="KSO_WM_BEAUTIFY_FLAG" val="#wm#"/>
  <p:tag name="KSO_WM_TEMPLATE_CATEGORY" val="custom"/>
  <p:tag name="KSO_WM_TEMPLATE_INDEX" val="20205081"/>
</p:tagLst>
</file>

<file path=ppt/tags/tag156.xml><?xml version="1.0" encoding="utf-8"?>
<p:tagLst xmlns:p="http://schemas.openxmlformats.org/presentationml/2006/main">
  <p:tag name="KSO_WM_UNIT_PLACING_PICTURE_USER_VIEWPORT" val="{&quot;height&quot;:2580,&quot;width&quot;:2745}"/>
  <p:tag name="KSO_WM_UNIT_PLACING_PICTURE_USER_RELATIVERECTANGLE" val="{&quot;bottom&quot;:0,&quot;left&quot;:0,&quot;right&quot;:0,&quot;top&quot;:0}"/>
  <p:tag name="KSO_WM_UNIT_PLACING_PICTURE_COLLAGE_RELATIVERECTANGLE" val="{&quot;bottom&quot;:0,&quot;left&quot;:0.303291158575054,&quot;right&quot;:0.303291158575054,&quot;top&quot;:0}"/>
  <p:tag name="KSO_WM_UNIT_PLACING_PICTURE_COLLAGE_VIEWPORT" val="{&quot;height&quot;:3866.029940391047,&quot;width&quot;:1618.2355290626874}"/>
  <p:tag name="KSO_WM_UNIT_PLACING_PICTURE_INFO" val="{&quot;code&quot;:&quot;ab[5]&quot;,&quot;full_picture&quot;:false,&quot;last_crop_picture&quot;:&quot;ab[5]&quot;,&quot;scheme&quot;:&quot;3-3&quot;,&quot;spacing&quot;:5}"/>
  <p:tag name="KSO_WM_UNIT_PLACING_PICTURE" val="50719.319"/>
  <p:tag name="KSO_WM_BEAUTIFY_FLAG" val=""/>
  <p:tag name="KSO_WM_UNIT_INDEX" val=""/>
  <p:tag name="KSO_WM_UNIT_ID" val=""/>
</p:tagLst>
</file>

<file path=ppt/tags/tag157.xml><?xml version="1.0" encoding="utf-8"?>
<p:tagLst xmlns:p="http://schemas.openxmlformats.org/presentationml/2006/main">
  <p:tag name="KSO_WM_UNIT_PLACING_PICTURE_USER_VIEWPORT" val="{&quot;height&quot;:2580,&quot;width&quot;:2265}"/>
  <p:tag name="KSO_WM_UNIT_PLACING_PICTURE_USER_RELATIVERECTANGLE" val="{&quot;bottom&quot;:0,&quot;left&quot;:0,&quot;right&quot;:0,&quot;top&quot;:0}"/>
  <p:tag name="KSO_WM_UNIT_PLACING_PICTURE_COLLAGE_RELATIVERECTANGLE" val="{&quot;bottom&quot;:0,&quot;left&quot;:0.2616045166836747,&quot;right&quot;:0.2616045166836747,&quot;top&quot;:0}"/>
  <p:tag name="KSO_WM_UNIT_PLACING_PICTURE_COLLAGE_VIEWPORT" val="{&quot;height&quot;:3866.029940391047,&quot;width&quot;:1618.2355290626874}"/>
  <p:tag name="KSO_WM_UNIT_PLACING_PICTURE_INFO" val="{&quot;code&quot;:&quot;ab[5]&quot;,&quot;full_picture&quot;:false,&quot;last_crop_picture&quot;:&quot;ab[5]&quot;,&quot;scheme&quot;:&quot;3-3&quot;,&quot;spacing&quot;:5}"/>
  <p:tag name="KSO_WM_UNIT_PLACING_PICTURE" val="50719.319"/>
  <p:tag name="KSO_WM_BEAUTIFY_FLAG" val=""/>
  <p:tag name="KSO_WM_UNIT_INDEX" val=""/>
  <p:tag name="KSO_WM_UNIT_ID" val=""/>
</p:tagLst>
</file>

<file path=ppt/tags/tag158.xml><?xml version="1.0" encoding="utf-8"?>
<p:tagLst xmlns:p="http://schemas.openxmlformats.org/presentationml/2006/main">
  <p:tag name="KSO_WM_UNIT_PLACING_PICTURE_USER_VIEWPORT" val="{&quot;height&quot;:2565,&quot;width&quot;:2730}"/>
  <p:tag name="KSO_WM_UNIT_PLACING_PICTURE_USER_RELATIVERECTANGLE" val="{&quot;bottom&quot;:0,&quot;left&quot;:0,&quot;right&quot;:0,&quot;top&quot;:0}"/>
  <p:tag name="KSO_WM_UNIT_PLACING_PICTURE_COLLAGE_RELATIVERECTANGLE" val="{&quot;bottom&quot;:0,&quot;left&quot;:0.30336028064429993,&quot;right&quot;:0.30336028064429993,&quot;top&quot;:0}"/>
  <p:tag name="KSO_WM_UNIT_PLACING_PICTURE_COLLAGE_VIEWPORT" val="{&quot;height&quot;:3866.029940391047,&quot;width&quot;:1618.2355290626874}"/>
  <p:tag name="KSO_WM_UNIT_PLACING_PICTURE_INFO" val="{&quot;code&quot;:&quot;ab[5]&quot;,&quot;full_picture&quot;:false,&quot;last_crop_picture&quot;:&quot;ab[5]&quot;,&quot;scheme&quot;:&quot;3-3&quot;,&quot;spacing&quot;:5}"/>
  <p:tag name="KSO_WM_UNIT_PLACING_PICTURE" val="50719.319"/>
  <p:tag name="KSO_WM_BEAUTIFY_FLAG" val=""/>
  <p:tag name="KSO_WM_UNIT_INDEX" val=""/>
  <p:tag name="KSO_WM_UNIT_ID" val=""/>
</p:tagLst>
</file>

<file path=ppt/tags/tag159.xml><?xml version="1.0" encoding="utf-8"?>
<p:tagLst xmlns:p="http://schemas.openxmlformats.org/presentationml/2006/main">
  <p:tag name="KSO_WM_UNIT_TABLE_BEAUTIFY" val="smartTable{e5ef9d97-d38f-46ea-ad9e-9e3ebdad6019}"/>
  <p:tag name="TABLE_ENDDRAG_ORIGIN_RECT" val="482*220"/>
  <p:tag name="TABLE_ENDDRAG_RECT" val="425*159*482*220"/>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205081"/>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wm#"/>
  <p:tag name="KSO_WM_TEMPLATE_CATEGORY" val="custom"/>
  <p:tag name="KSO_WM_TEMPLATE_INDEX" val="20205081"/>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wm#"/>
  <p:tag name="KSO_WM_TEMPLATE_CATEGORY" val="custom"/>
  <p:tag name="KSO_WM_TEMPLATE_INDEX" val="20205081"/>
</p:tagLst>
</file>

<file path=ppt/tags/tag165.xml><?xml version="1.0" encoding="utf-8"?>
<p:tagLst xmlns:p="http://schemas.openxmlformats.org/presentationml/2006/main">
  <p:tag name="KSO_WM_UNIT_TABLE_BEAUTIFY" val="smartTable{0a95115c-756e-4d1c-80bd-5c965c95b2d6}"/>
  <p:tag name="TABLE_ENDDRAG_ORIGIN_RECT" val="819*118"/>
  <p:tag name="TABLE_ENDDRAG_RECT" val="63*120*819*118"/>
</p:tagLst>
</file>

<file path=ppt/tags/tag166.xml><?xml version="1.0" encoding="utf-8"?>
<p:tagLst xmlns:p="http://schemas.openxmlformats.org/presentationml/2006/main">
  <p:tag name="KSO_WM_UNIT_TABLE_BEAUTIFY" val="smartTable{137eb388-759f-44a7-85e2-41f307e85a8f}"/>
  <p:tag name="TABLE_ENDDRAG_ORIGIN_RECT" val="819*164"/>
  <p:tag name="TABLE_ENDDRAG_RECT" val="87*255*819*164"/>
</p:tagLst>
</file>

<file path=ppt/tags/tag167.xml><?xml version="1.0" encoding="utf-8"?>
<p:tagLst xmlns:p="http://schemas.openxmlformats.org/presentationml/2006/main">
  <p:tag name="KSO_WM_BEAUTIFY_FLAG" val="#wm#"/>
  <p:tag name="KSO_WM_TEMPLATE_CATEGORY" val="custom"/>
  <p:tag name="KSO_WM_TEMPLATE_INDEX" val="20205081"/>
</p:tagLst>
</file>

<file path=ppt/tags/tag168.xml><?xml version="1.0" encoding="utf-8"?>
<p:tagLst xmlns:p="http://schemas.openxmlformats.org/presentationml/2006/main">
  <p:tag name="KSO_WM_UNIT_TABLE_BEAUTIFY" val="smartTable{133f988d-8f61-42c4-a9fc-066fe6cd443a}"/>
  <p:tag name="TABLE_ENDDRAG_ORIGIN_RECT" val="819*147"/>
  <p:tag name="TABLE_ENDDRAG_RECT" val="87*108*819*147"/>
</p:tagLst>
</file>

<file path=ppt/tags/tag169.xml><?xml version="1.0" encoding="utf-8"?>
<p:tagLst xmlns:p="http://schemas.openxmlformats.org/presentationml/2006/main">
  <p:tag name="KSO_WM_UNIT_TABLE_BEAUTIFY" val="smartTable{a54624d0-d203-43c8-b641-ef378ca5c56b}"/>
  <p:tag name="TABLE_ENDDRAG_ORIGIN_RECT" val="819*180"/>
  <p:tag name="TABLE_ENDDRAG_RECT" val="87*288*819*18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05081"/>
</p:tagLst>
</file>

<file path=ppt/tags/tag171.xml><?xml version="1.0" encoding="utf-8"?>
<p:tagLst xmlns:p="http://schemas.openxmlformats.org/presentationml/2006/main">
  <p:tag name="KSO_WM_BEAUTIFY_FLAG" val="#wm#"/>
  <p:tag name="KSO_WM_TEMPLATE_CATEGORY" val="custom"/>
  <p:tag name="KSO_WM_TEMPLATE_INDEX" val="20205081"/>
</p:tagLst>
</file>

<file path=ppt/tags/tag172.xml><?xml version="1.0" encoding="utf-8"?>
<p:tagLst xmlns:p="http://schemas.openxmlformats.org/presentationml/2006/main">
  <p:tag name="KSO_WM_UNIT_TABLE_BEAUTIFY" val="smartTable{33021210-2f18-4026-82ed-8b5d85f89b19}"/>
  <p:tag name="TABLE_ENDDRAG_ORIGIN_RECT" val="833*211"/>
  <p:tag name="TABLE_ENDDRAG_RECT" val="67*248*833*211"/>
</p:tagLst>
</file>

<file path=ppt/tags/tag173.xml><?xml version="1.0" encoding="utf-8"?>
<p:tagLst xmlns:p="http://schemas.openxmlformats.org/presentationml/2006/main">
  <p:tag name="KSO_WM_BEAUTIFY_FLAG" val="#wm#"/>
  <p:tag name="KSO_WM_TEMPLATE_CATEGORY" val="custom"/>
  <p:tag name="KSO_WM_TEMPLATE_INDEX" val="20205081"/>
</p:tagLst>
</file>

<file path=ppt/tags/tag174.xml><?xml version="1.0" encoding="utf-8"?>
<p:tagLst xmlns:p="http://schemas.openxmlformats.org/presentationml/2006/main">
  <p:tag name="KSO_WM_BEAUTIFY_FLAG" val="#wm#"/>
  <p:tag name="KSO_WM_TEMPLATE_CATEGORY" val="custom"/>
  <p:tag name="KSO_WM_TEMPLATE_INDEX" val="20205081"/>
</p:tagLst>
</file>

<file path=ppt/tags/tag175.xml><?xml version="1.0" encoding="utf-8"?>
<p:tagLst xmlns:p="http://schemas.openxmlformats.org/presentationml/2006/main">
  <p:tag name="KSO_WM_UNIT_TABLE_BEAUTIFY" val="smartTable{2030347a-70ff-4d47-91db-084e7e1b4173}"/>
</p:tagLst>
</file>

<file path=ppt/tags/tag176.xml><?xml version="1.0" encoding="utf-8"?>
<p:tagLst xmlns:p="http://schemas.openxmlformats.org/presentationml/2006/main">
  <p:tag name="KSO_WM_BEAUTIFY_FLAG" val="#wm#"/>
  <p:tag name="KSO_WM_TEMPLATE_CATEGORY" val="custom"/>
  <p:tag name="KSO_WM_TEMPLATE_INDEX" val="20205081"/>
</p:tagLst>
</file>

<file path=ppt/tags/tag177.xml><?xml version="1.0" encoding="utf-8"?>
<p:tagLst xmlns:p="http://schemas.openxmlformats.org/presentationml/2006/main">
  <p:tag name="KSO_WM_UNIT_TABLE_BEAUTIFY" val="smartTable{651d9d1f-32f2-477c-93d3-bcd1c437bc14}"/>
  <p:tag name="TABLE_ENDDRAG_ORIGIN_RECT" val="493*322"/>
  <p:tag name="TABLE_ENDDRAG_RECT" val="67*147*493*322"/>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wm#"/>
  <p:tag name="KSO_WM_TEMPLATE_CATEGORY" val="custom"/>
  <p:tag name="KSO_WM_TEMPLATE_INDEX" val="2020508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05081"/>
</p:tagLst>
</file>

<file path=ppt/tags/tag181.xml><?xml version="1.0" encoding="utf-8"?>
<p:tagLst xmlns:p="http://schemas.openxmlformats.org/presentationml/2006/main">
  <p:tag name="KSO_WM_BEAUTIFY_FLAG" val="#wm#"/>
  <p:tag name="KSO_WM_TEMPLATE_CATEGORY" val="custom"/>
  <p:tag name="KSO_WM_TEMPLATE_INDEX" val="20205081"/>
</p:tagLst>
</file>

<file path=ppt/tags/tag182.xml><?xml version="1.0" encoding="utf-8"?>
<p:tagLst xmlns:p="http://schemas.openxmlformats.org/presentationml/2006/main">
  <p:tag name="KSO_WM_BEAUTIFY_FLAG" val="#wm#"/>
  <p:tag name="KSO_WM_TEMPLATE_CATEGORY" val="custom"/>
  <p:tag name="KSO_WM_TEMPLATE_INDEX" val="20205081"/>
</p:tagLst>
</file>

<file path=ppt/tags/tag183.xml><?xml version="1.0" encoding="utf-8"?>
<p:tagLst xmlns:p="http://schemas.openxmlformats.org/presentationml/2006/main">
  <p:tag name="KSO_WM_BEAUTIFY_FLAG" val="#wm#"/>
  <p:tag name="KSO_WM_TEMPLATE_CATEGORY" val="custom"/>
  <p:tag name="KSO_WM_TEMPLATE_INDEX" val="20205081"/>
</p:tagLst>
</file>

<file path=ppt/tags/tag184.xml><?xml version="1.0" encoding="utf-8"?>
<p:tagLst xmlns:p="http://schemas.openxmlformats.org/presentationml/2006/main">
  <p:tag name="KSO_WM_BEAUTIFY_FLAG" val="#wm#"/>
  <p:tag name="KSO_WM_TEMPLATE_CATEGORY" val="custom"/>
  <p:tag name="KSO_WM_TEMPLATE_INDEX" val="20205081"/>
</p:tagLst>
</file>

<file path=ppt/tags/tag185.xml><?xml version="1.0" encoding="utf-8"?>
<p:tagLst xmlns:p="http://schemas.openxmlformats.org/presentationml/2006/main">
  <p:tag name="KSO_WM_BEAUTIFY_FLAG" val="#wm#"/>
  <p:tag name="KSO_WM_TEMPLATE_CATEGORY" val="custom"/>
  <p:tag name="KSO_WM_TEMPLATE_INDEX" val="20205081"/>
</p:tagLst>
</file>

<file path=ppt/tags/tag186.xml><?xml version="1.0" encoding="utf-8"?>
<p:tagLst xmlns:p="http://schemas.openxmlformats.org/presentationml/2006/main">
  <p:tag name="COMMONDATA" val="eyJoZGlkIjoiYWJmNTAxYTA0NTllZTU0OWY5NWY0MWNlMzBjNGU2OTYifQ=="/>
  <p:tag name="KSO_WPP_MARK_KEY" val="3ffa7f8e-b38a-4d48-ab1d-453e85c913a7"/>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2*i*1"/>
  <p:tag name="KSO_WM_BEAUTIFY_FLAG" val="#wm#"/>
  <p:tag name="KSO_WM_TAG_VERSION" val="1.0"/>
  <p:tag name="KSO_WM_CHIP_GROUPID" val="618ddf349d7b144ec989f16d"/>
  <p:tag name="KSO_WM_CHIP_XID" val="618e0a8a5268663be886272f"/>
  <p:tag name="KSO_WM_UNIT_DEC_AREA_ID" val="cff9e974689741f99837ddeb0f1bc4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5e01884e4fe4ed6be163493da3e0ec6"/>
</p:tagLst>
</file>

<file path=ppt/tags/tag64.xml><?xml version="1.0" encoding="utf-8"?>
<p:tagLst xmlns:p="http://schemas.openxmlformats.org/presentationml/2006/main">
  <p:tag name="KSO_WM_UNIT_DEFAULT_FONT" val="96;115;2"/>
  <p:tag name="KSO_WM_UNIT_BLOCK" val="0"/>
  <p:tag name="KSO_WM_UNIT_DEC_AREA_ID" val="82349d52c26f4e668adc14352c969815"/>
  <p:tag name="KSO_WM_UNIT_ISCONTENTSTITLE" val="0"/>
  <p:tag name="KSO_WM_UNIT_ISNUMDGMTITLE" val="0"/>
  <p:tag name="KSO_WM_UNIT_PRESET_TEXT" val="工作总结汇报"/>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TEMPLATE_ASSEMBLE_XID" val="61974b81c75558f33bc3a755"/>
  <p:tag name="KSO_WM_TEMPLATE_ASSEMBLE_GROUPID" val="618ddf349d7b144ec989f16d"/>
</p:tagLst>
</file>

<file path=ppt/tags/tag65.xml><?xml version="1.0" encoding="utf-8"?>
<p:tagLst xmlns:p="http://schemas.openxmlformats.org/presentationml/2006/main">
  <p:tag name="KSO_WM_UNIT_DEFAULT_FONT" val="24;32;2"/>
  <p:tag name="KSO_WM_UNIT_BLOCK" val="0"/>
  <p:tag name="KSO_WM_UNIT_DEC_AREA_ID" val="86eadf05607c4199b7e8ad016304e54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90e9af761bb14550bc92a7e5306b40a0"/>
  <p:tag name="KSO_WM_UNIT_TEXT_FILL_FORE_SCHEMECOLOR_INDEX_BRIGHTNESS" val="0.15"/>
  <p:tag name="KSO_WM_UNIT_TEXT_FILL_FORE_SCHEMECOLOR_INDEX" val="13"/>
  <p:tag name="KSO_WM_UNIT_TEXT_FILL_TYPE" val="1"/>
  <p:tag name="KSO_WM_TEMPLATE_ASSEMBLE_XID" val="61974b81c75558f33bc3a755"/>
  <p:tag name="KSO_WM_TEMPLATE_ASSEMBLE_GROUPID" val="618ddf349d7b144ec989f16d"/>
</p:tagLst>
</file>

<file path=ppt/tags/tag66.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67.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8*i*1"/>
  <p:tag name="KSO_WM_BEAUTIFY_FLAG" val="#wm#"/>
  <p:tag name="KSO_WM_TAG_VERSION" val="1.0"/>
  <p:tag name="KSO_WM_CHIP_GROUPID" val="618ddf349d7b144ec989f16d"/>
  <p:tag name="KSO_WM_CHIP_XID" val="618e0a8a5268663be886272d"/>
  <p:tag name="KSO_WM_UNIT_DEC_AREA_ID" val="2850b00a92994cada9960f2f9453e2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77583e52184d24be6be1e6c99f150d"/>
</p:tagLst>
</file>

<file path=ppt/tags/tag68.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7"/>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DEFAULT_FONT" val="36;44;2"/>
  <p:tag name="KSO_WM_UNIT_BLOCK" val="0"/>
  <p:tag name="KSO_WM_UNIT_DEC_AREA_ID" val="ad58175166bc4f63b70744db7376c287"/>
  <p:tag name="KSO_WM_CHIP_GROUPID" val="617275e954cda7cf43af418d"/>
  <p:tag name="KSO_WM_CHIP_XID" val="617275e954cda7cf43af418b"/>
  <p:tag name="KSO_WM_CHIP_FILLAREA_FILL_RULE" val="{&quot;fill_align&quot;:&quot;cm&quot;,&quot;fill_mode&quot;:&quot;adaptive&quot;,&quot;sacle_strategy&quot;:&quot;smart&quot;}"/>
  <p:tag name="KSO_WM_ASSEMBLE_CHIP_INDEX" val="fc45748d90fe4c90af8e23d583b1e882"/>
  <p:tag name="KSO_WM_UNIT_TEXT_FILL_FORE_SCHEMECOLOR_INDEX_BRIGHTNESS" val="0"/>
  <p:tag name="KSO_WM_UNIT_TEXT_FILL_FORE_SCHEMECOLOR_INDEX" val="14"/>
  <p:tag name="KSO_WM_UNIT_TEXT_FILL_TYPE" val="1"/>
  <p:tag name="KSO_WM_TEMPLATE_ASSEMBLE_XID" val="61974b7dc75558f33bc3a6e7"/>
  <p:tag name="KSO_WM_TEMPLATE_ASSEMBLE_GROUPID" val="618ddf349d7b144ec989f16d"/>
</p:tagLst>
</file>

<file path=ppt/tags/tag69.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1.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4*i*1"/>
  <p:tag name="KSO_WM_BEAUTIFY_FLAG" val="#wm#"/>
  <p:tag name="KSO_WM_TAG_VERSION" val="1.0"/>
  <p:tag name="KSO_WM_CHIP_GROUPID" val="618ddf349d7b144ec989f16d"/>
  <p:tag name="KSO_WM_CHIP_XID" val="618e0a8a5268663be886272b"/>
  <p:tag name="KSO_WM_UNIT_DEC_AREA_ID" val="b416cad6b7b8407e99777828daa408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7836373fa634112980723e294d2d5ad"/>
</p:tagLst>
</file>

<file path=ppt/tags/tag72.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4.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Lst>
</file>

<file path=ppt/tags/tag75.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6*i*1"/>
  <p:tag name="KSO_WM_BEAUTIFY_FLAG" val="#wm#"/>
  <p:tag name="KSO_WM_TAG_VERSION" val="1.0"/>
  <p:tag name="KSO_WM_CHIP_GROUPID" val="618ddf349d7b144ec989f16d"/>
  <p:tag name="KSO_WM_CHIP_XID" val="618e0a8a5268663be886272c"/>
  <p:tag name="KSO_WM_UNIT_DEC_AREA_ID" val="210b30472de0459c851f294778e0f8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3658d4bc30046209e6ca1cfb2bb9bc7"/>
</p:tagLst>
</file>

<file path=ppt/tags/tag76.xml><?xml version="1.0" encoding="utf-8"?>
<p:tagLst xmlns:p="http://schemas.openxmlformats.org/presentationml/2006/main">
  <p:tag name="KSO_WM_UNIT_DEFAULT_FONT" val="96;115;2"/>
  <p:tag name="KSO_WM_UNIT_BLOCK" val="0"/>
  <p:tag name="KSO_WM_UNIT_DEC_AREA_ID" val="3ed7c36fd18e47a3a4329426efd546df"/>
  <p:tag name="KSO_WM_UNIT_ISCONTENTSTITLE" val="0"/>
  <p:tag name="KSO_WM_UNIT_ISNUMDGMTITLE" val="0"/>
  <p:tag name="KSO_WM_UNIT_PRESET_TEXT" val="THANKS"/>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20976_1*a*1"/>
  <p:tag name="KSO_WM_TEMPLATE_CATEGORY" val="custom"/>
  <p:tag name="KSO_WM_TEMPLATE_INDEX" val="20220976"/>
  <p:tag name="KSO_WM_UNIT_LAYERLEVEL" val="1"/>
  <p:tag name="KSO_WM_TAG_VERSION" val="1.0"/>
  <p:tag name="KSO_WM_BEAUTIFY_FLAG" val="#wm#"/>
  <p:tag name="KSO_WM_UNIT_VALUE" val="7"/>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TEMPLATE_ASSEMBLE_XID" val="61974b7d78bf544979703f82"/>
  <p:tag name="KSO_WM_TEMPLATE_ASSEMBLE_GROUPID" val="618ddf349d7b144ec989f16d"/>
</p:tagLst>
</file>

<file path=ppt/tags/tag77.xml><?xml version="1.0" encoding="utf-8"?>
<p:tagLst xmlns:p="http://schemas.openxmlformats.org/presentationml/2006/main">
  <p:tag name="KSO_WM_UNIT_DEFAULT_FONT" val="24;32;2"/>
  <p:tag name="KSO_WM_UNIT_BLOCK" val="0"/>
  <p:tag name="KSO_WM_UNIT_DEC_AREA_ID" val="d56b4ff2f35f4bfc992f38a31030da29"/>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UNIT_TYPE" val="b"/>
  <p:tag name="KSO_WM_UNIT_INDEX" val="1"/>
  <p:tag name="KSO_WM_UNIT_ID" val="custom20220976_1*b*1"/>
  <p:tag name="KSO_WM_TEMPLATE_CATEGORY" val="custom"/>
  <p:tag name="KSO_WM_TEMPLATE_INDEX" val="20220976"/>
  <p:tag name="KSO_WM_UNIT_LAYERLEVEL" val="1"/>
  <p:tag name="KSO_WM_TAG_VERSION" val="1.0"/>
  <p:tag name="KSO_WM_BEAUTIFY_FLAG" val="#wm#"/>
  <p:tag name="KSO_WM_CHIP_GROUPID" val="6167d2a06603f1460a45585d"/>
  <p:tag name="KSO_WM_CHIP_XID" val="6167d2a06603f1460a45585a"/>
  <p:tag name="KSO_WM_CHIP_FILLAREA_FILL_RULE" val="{&quot;fill_align&quot;:&quot;lm&quot;,&quot;fill_mode&quot;:&quot;adaptive&quot;,&quot;sacle_strategy&quot;:&quot;smart&quot;}"/>
  <p:tag name="KSO_WM_ASSEMBLE_CHIP_INDEX" val="5a39035896644801aabb055ec3d70f4c"/>
  <p:tag name="KSO_WM_UNIT_TEXT_FILL_FORE_SCHEMECOLOR_INDEX_BRIGHTNESS" val="0.15"/>
  <p:tag name="KSO_WM_UNIT_TEXT_FILL_FORE_SCHEMECOLOR_INDEX" val="13"/>
  <p:tag name="KSO_WM_UNIT_TEXT_FILL_TYPE" val="1"/>
  <p:tag name="KSO_WM_TEMPLATE_ASSEMBLE_XID" val="61974b7d78bf544979703f82"/>
  <p:tag name="KSO_WM_TEMPLATE_ASSEMBLE_GROUPID" val="618ddf349d7b144ec989f16d"/>
</p:tagLst>
</file>

<file path=ppt/tags/tag7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d9eae15fe76b40e6984debcabf97c0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0294ecdd6df492db45eee51a79bb287"/>
  <p:tag name="KSO_WM_SLIDE_BACKGROUND_TYPE" val="general"/>
</p:tagLst>
</file>

<file path=ppt/tags/tag79.xml><?xml version="1.0" encoding="utf-8"?>
<p:tagLst xmlns:p="http://schemas.openxmlformats.org/presentationml/2006/main">
  <p:tag name="KSO_WM_SLIDE_BACKGROUND_TYPE" val="gener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BACKGROUND_TYPE" val="general"/>
</p:tagLst>
</file>

<file path=ppt/tags/tag81.xml><?xml version="1.0" encoding="utf-8"?>
<p:tagLst xmlns:p="http://schemas.openxmlformats.org/presentationml/2006/main">
  <p:tag name="KSO_WM_SLIDE_BACKGROUND_TYPE" val="general"/>
</p:tagLst>
</file>

<file path=ppt/tags/tag82.xml><?xml version="1.0" encoding="utf-8"?>
<p:tagLst xmlns:p="http://schemas.openxmlformats.org/presentationml/2006/main">
  <p:tag name="KSO_WM_SLIDE_BACKGROUND_TYPE" val="general"/>
</p:tagLst>
</file>

<file path=ppt/tags/tag83.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76f8f10462254f6f8881797f3c492e2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cc8e6bbe1240f7b30dd5aa33163fb4"/>
  <p:tag name="KSO_WM_SLIDE_BACKGROUND_TYPE" val="frame"/>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286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286"/>
  <p:tag name="KSO_WM_CHIP_GROUPID" val="612f6a61c37455bdf62a9584"/>
  <p:tag name="KSO_WM_CHIP_XID" val="612f6a61c37455bdf62a9586"/>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85.xml><?xml version="1.0" encoding="utf-8"?>
<p:tagLst xmlns:p="http://schemas.openxmlformats.org/presentationml/2006/main">
  <p:tag name="KSO_WM_SLIDE_BACKGROUND_TYPE" val="frame"/>
</p:tagLst>
</file>

<file path=ppt/tags/tag86.xml><?xml version="1.0" encoding="utf-8"?>
<p:tagLst xmlns:p="http://schemas.openxmlformats.org/presentationml/2006/main">
  <p:tag name="KSO_WM_SLIDE_BACKGROUND_TYPE" val="frame"/>
</p:tagLst>
</file>

<file path=ppt/tags/tag87.xml><?xml version="1.0" encoding="utf-8"?>
<p:tagLst xmlns:p="http://schemas.openxmlformats.org/presentationml/2006/main">
  <p:tag name="KSO_WM_SLIDE_BACKGROUND_TYPE" val="frame"/>
</p:tagLst>
</file>

<file path=ppt/tags/tag88.xml><?xml version="1.0" encoding="utf-8"?>
<p:tagLst xmlns:p="http://schemas.openxmlformats.org/presentationml/2006/main">
  <p:tag name="KSO_WM_SLIDE_BACKGROUND_TYPE" val="frame"/>
</p:tagLst>
</file>

<file path=ppt/tags/tag89.xml><?xml version="1.0" encoding="utf-8"?>
<p:tagLst xmlns:p="http://schemas.openxmlformats.org/presentationml/2006/main">
  <p:tag name="KSO_WM_SLIDE_BACKGROUND_TYPE" val="frame"/>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963cb5ec94ab498e9f9e8337d5e84f0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3c4a1e3b97447cf9b7152e6d5c5179c"/>
  <p:tag name="KSO_WM_SLIDE_BACKGROUND_TYPE" val="leftRight"/>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286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92.xml><?xml version="1.0" encoding="utf-8"?>
<p:tagLst xmlns:p="http://schemas.openxmlformats.org/presentationml/2006/main">
  <p:tag name="KSO_WM_SLIDE_BACKGROUND_TYPE" val="leftRight"/>
</p:tagLst>
</file>

<file path=ppt/tags/tag93.xml><?xml version="1.0" encoding="utf-8"?>
<p:tagLst xmlns:p="http://schemas.openxmlformats.org/presentationml/2006/main">
  <p:tag name="KSO_WM_SLIDE_BACKGROUND_TYPE" val="leftRight"/>
</p:tagLst>
</file>

<file path=ppt/tags/tag94.xml><?xml version="1.0" encoding="utf-8"?>
<p:tagLst xmlns:p="http://schemas.openxmlformats.org/presentationml/2006/main">
  <p:tag name="KSO_WM_SLIDE_BACKGROUND_TYPE" val="leftRight"/>
</p:tagLst>
</file>

<file path=ppt/tags/tag95.xml><?xml version="1.0" encoding="utf-8"?>
<p:tagLst xmlns:p="http://schemas.openxmlformats.org/presentationml/2006/main">
  <p:tag name="KSO_WM_SLIDE_BACKGROUND_TYPE" val="leftRight"/>
</p:tagLst>
</file>

<file path=ppt/tags/tag96.xml><?xml version="1.0" encoding="utf-8"?>
<p:tagLst xmlns:p="http://schemas.openxmlformats.org/presentationml/2006/main">
  <p:tag name="KSO_WM_SLIDE_BACKGROUND_TYPE" val="leftRight"/>
</p:tagLst>
</file>

<file path=ppt/tags/tag97.xml><?xml version="1.0" encoding="utf-8"?>
<p:tagLst xmlns:p="http://schemas.openxmlformats.org/presentationml/2006/main">
  <p:tag name="KSO_WM_SLIDE_BACKGROUND_TYPE" val="leftRight"/>
</p:tagLst>
</file>

<file path=ppt/tags/tag98.xml><?xml version="1.0" encoding="utf-8"?>
<p:tagLst xmlns:p="http://schemas.openxmlformats.org/presentationml/2006/main">
  <p:tag name="KSO_WM_UNIT_SUBTYPE" val="v"/>
  <p:tag name="KSO_WM_TEMPLATE_CATEGORY" val="chip"/>
  <p:tag name="KSO_WM_TEMPLATE_INDEX" val="20220976"/>
  <p:tag name="KSO_WM_UNIT_TYPE" val="i"/>
  <p:tag name="KSO_WM_UNIT_INDEX" val="1"/>
  <p:tag name="KSO_WM_UNIT_ID" val="chip20220976_10*i*1"/>
  <p:tag name="KSO_WM_BEAUTIFY_FLAG" val="#wm#"/>
  <p:tag name="KSO_WM_TAG_VERSION" val="1.0"/>
  <p:tag name="KSO_WM_CHIP_GROUPID" val="618ddf349d7b144ec989f16d"/>
  <p:tag name="KSO_WM_CHIP_XID" val="618e0a8a5268663be886272e"/>
  <p:tag name="KSO_WM_UNIT_DEC_AREA_ID" val="007db961dfcd4242a4045471f991b0c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a83887a12814146b22bf3b8fd287c2c"/>
  <p:tag name="KSO_WM_SLIDE_BACKGROUND_TYPE" val="topBottom"/>
</p:tagLst>
</file>

<file path=ppt/tags/tag9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286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286"/>
  <p:tag name="KSO_WM_CHIP_GROUPID" val="612f6a61c37455bdf62a9584"/>
  <p:tag name="KSO_WM_CHIP_XID" val="612f6a61c37455bdf62a958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CEEF3"/>
      </a:dk2>
      <a:lt2>
        <a:srgbClr val="FFFFFF"/>
      </a:lt2>
      <a:accent1>
        <a:srgbClr val="4674EB"/>
      </a:accent1>
      <a:accent2>
        <a:srgbClr val="8E66DB"/>
      </a:accent2>
      <a:accent3>
        <a:srgbClr val="B956C3"/>
      </a:accent3>
      <a:accent4>
        <a:srgbClr val="D647A6"/>
      </a:accent4>
      <a:accent5>
        <a:srgbClr val="E54086"/>
      </a:accent5>
      <a:accent6>
        <a:srgbClr val="EA4566"/>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4221</Words>
  <Application>WPS 演示</Application>
  <PresentationFormat>自定义</PresentationFormat>
  <Paragraphs>499</Paragraphs>
  <Slides>29</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29</vt:i4>
      </vt:variant>
    </vt:vector>
  </HeadingPairs>
  <TitlesOfParts>
    <vt:vector size="42" baseType="lpstr">
      <vt:lpstr>Arial</vt:lpstr>
      <vt:lpstr>宋体</vt:lpstr>
      <vt:lpstr>Wingdings</vt:lpstr>
      <vt:lpstr>Wingdings</vt:lpstr>
      <vt:lpstr>汉仪粗简黑简</vt:lpstr>
      <vt:lpstr>黑体</vt:lpstr>
      <vt:lpstr>汉仪粗黑 简</vt:lpstr>
      <vt:lpstr>微软雅黑</vt:lpstr>
      <vt:lpstr>Arial Unicode MS</vt:lpstr>
      <vt:lpstr>Calibri</vt:lpstr>
      <vt:lpstr>Times New Roman</vt:lpstr>
      <vt:lpstr>Office 主题​​</vt:lpstr>
      <vt:lpstr>1_Office 主题​​</vt:lpstr>
      <vt:lpstr>常见植物去污能力的研究</vt:lpstr>
      <vt:lpstr>目录</vt:lpstr>
      <vt:lpstr>1.前言</vt:lpstr>
      <vt:lpstr>1.1课题来源</vt:lpstr>
      <vt:lpstr>1.2概念认知</vt:lpstr>
      <vt:lpstr>1.3研究现状</vt:lpstr>
      <vt:lpstr>1.4研究目的与意义</vt:lpstr>
      <vt:lpstr>1.5研究方法与流程</vt:lpstr>
      <vt:lpstr>2.实验与分析</vt:lpstr>
      <vt:lpstr>2.1实验材料与仪器</vt:lpstr>
      <vt:lpstr>2.2提取液制备</vt:lpstr>
      <vt:lpstr>2.2.1感官指标</vt:lpstr>
      <vt:lpstr>2.2.2 pH值测定</vt:lpstr>
      <vt:lpstr>2.3去污效果实验开展</vt:lpstr>
      <vt:lpstr>2.3去污效果实验开展</vt:lpstr>
      <vt:lpstr>2.3去污效果实验开展</vt:lpstr>
      <vt:lpstr>2.3去污效果实验开展</vt:lpstr>
      <vt:lpstr>2.3去污效果实验开展</vt:lpstr>
      <vt:lpstr>2.3去污效果实验开展</vt:lpstr>
      <vt:lpstr>2.4三种植物提取液对不同洗涤对象的去污实验</vt:lpstr>
      <vt:lpstr>2.5三种植物提取液的成本比较</vt:lpstr>
      <vt:lpstr>2.6三种植物提取液的综合比较</vt:lpstr>
      <vt:lpstr>2.7 无患子提取液最佳浓度的确定</vt:lpstr>
      <vt:lpstr>2.8分析</vt:lpstr>
      <vt:lpstr>3.结论与展望</vt:lpstr>
      <vt:lpstr>3.1结论</vt:lpstr>
      <vt:lpstr>3.2展望</vt:lpstr>
      <vt:lpstr>PowerPoint 演示文稿</vt:lpstr>
      <vt:lpstr>谢谢观看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Blank°冬天的秘密〃</cp:lastModifiedBy>
  <cp:revision>157</cp:revision>
  <dcterms:created xsi:type="dcterms:W3CDTF">2019-06-19T02:08:00Z</dcterms:created>
  <dcterms:modified xsi:type="dcterms:W3CDTF">2023-03-13T01:29:41Z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50392A7D4A0744AA8CD917F3C0736615</vt:lpwstr>
  </property>
</Properties>
</file>