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409" r:id="rId2"/>
    <p:sldId id="410" r:id="rId3"/>
    <p:sldId id="411" r:id="rId4"/>
    <p:sldId id="412" r:id="rId5"/>
    <p:sldId id="415" r:id="rId6"/>
    <p:sldId id="416" r:id="rId7"/>
    <p:sldId id="417" r:id="rId8"/>
    <p:sldId id="418" r:id="rId9"/>
    <p:sldId id="419" r:id="rId10"/>
    <p:sldId id="430" r:id="rId11"/>
    <p:sldId id="420" r:id="rId12"/>
    <p:sldId id="421" r:id="rId13"/>
    <p:sldId id="422" r:id="rId14"/>
    <p:sldId id="423" r:id="rId15"/>
    <p:sldId id="425" r:id="rId16"/>
    <p:sldId id="426" r:id="rId17"/>
    <p:sldId id="428" r:id="rId18"/>
    <p:sldId id="429" r:id="rId1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3CBD7"/>
    <a:srgbClr val="192630"/>
    <a:srgbClr val="FFFFFF"/>
    <a:srgbClr val="1A7D8C"/>
    <a:srgbClr val="0C3B72"/>
    <a:srgbClr val="0B1E33"/>
    <a:srgbClr val="2F899C"/>
    <a:srgbClr val="D9D9D9"/>
    <a:srgbClr val="DCDCDC"/>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115" d="100"/>
          <a:sy n="115" d="100"/>
        </p:scale>
        <p:origin x="498" y="114"/>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2021/2/5</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defRPr u="none" strike="noStrike" kern="1200" cap="none" spc="150" normalizeH="0" baseline="0">
                <a:uFillTx/>
              </a:defRPr>
            </a:lvl1pPr>
            <a:lvl2pPr marL="685800" indent="-228600" defTabSz="914400" eaLnBrk="1" fontAlgn="auto" latinLnBrk="0" hangingPunct="1">
              <a:lnSpc>
                <a:spcPct val="120000"/>
              </a:lnSpc>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defRPr u="none" strike="noStrike" kern="1200" cap="none" spc="150" normalizeH="0" baseline="0">
                <a:uFillTx/>
              </a:defRPr>
            </a:lvl3pPr>
            <a:lvl4pPr marL="1600200" indent="-228600" eaLnBrk="1" fontAlgn="auto" latinLnBrk="0" hangingPunct="1">
              <a:lnSpc>
                <a:spcPct val="120000"/>
              </a:lnSpc>
              <a:defRPr u="none" strike="noStrike" kern="1200" cap="none" spc="150" normalizeH="0" baseline="0">
                <a:uFillTx/>
              </a:defRPr>
            </a:lvl4pPr>
            <a:lvl5pPr marL="2057400" indent="-228600" eaLnBrk="1" fontAlgn="auto" latinLnBrk="0" hangingPunct="1">
              <a:lnSpc>
                <a:spcPct val="120000"/>
              </a:lnSpc>
              <a:defRPr u="none" strike="noStrike" kern="1200" cap="none" spc="150" normalizeH="0" baseline="0">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2021/2/5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defRPr kumimoji="0" lang="zh-CN" altLang="en-US" sz="18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uFillTx/>
                <a:latin typeface="Arial" panose="020B0604020202020204" pitchFamily="34" charset="0"/>
                <a:ea typeface="微软雅黑" panose="020B0503020204020204" pitchFamily="34" charset="-122"/>
                <a:cs typeface="+mn-cs"/>
                <a:sym typeface="+mn-ea"/>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defRPr sz="1600" u="none" strike="noStrike" kern="1200" cap="none" spc="150" normalizeH="0" baseline="0">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tabLst>
                <a:tab pos="1609725" algn="l"/>
                <a:tab pos="1609725" algn="l"/>
                <a:tab pos="1609725" algn="l"/>
                <a:tab pos="1609725" algn="l"/>
              </a:tabLst>
              <a:defRPr sz="1600" u="none" strike="noStrike" kern="1200" cap="none" spc="150" normalizeH="0" baseline="0">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defRPr sz="1600" u="none" strike="noStrike" kern="1200" cap="none" spc="150" normalizeH="0" baseline="0">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defRPr sz="1400" u="none" strike="noStrike" kern="1200" cap="none" spc="150" normalizeH="0" baseline="0">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latin typeface="Arial" panose="020B0604020202020204" pitchFamily="34" charset="0"/>
                <a:ea typeface="微软雅黑" panose="020B0503020204020204" pitchFamily="34"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2021/2/5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None/>
              <a:defRPr kumimoji="0" lang="zh-CN" altLang="en-US" sz="2000" b="1" i="0" u="none" strike="noStrike" kern="1200" cap="none" spc="200" normalizeH="0" baseline="0" noProof="1" dirty="0">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tabLst>
                <a:tab pos="1609725" algn="l"/>
              </a:tabLs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defRPr kumimoji="0" lang="zh-CN" altLang="en-US" sz="14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2021/2/5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2021/2/5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2021/2/5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2021/2/5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defRPr u="none" strike="noStrike" kern="1200" cap="none" spc="150" normalizeH="0" baseline="0">
                <a:uFillTx/>
              </a:defRPr>
            </a:lvl1pPr>
            <a:lvl2pPr marL="685800" indent="-228600" defTabSz="914400" eaLnBrk="1" fontAlgn="auto" latinLnBrk="0" hangingPunct="1">
              <a:lnSpc>
                <a:spcPct val="120000"/>
              </a:lnSpc>
              <a:spcAft>
                <a:spcPts val="600"/>
              </a:spcAft>
              <a:tabLst>
                <a:tab pos="1609725" algn="l"/>
                <a:tab pos="1609725" algn="l"/>
                <a:tab pos="1609725" algn="l"/>
                <a:tab pos="1609725" algn="l"/>
              </a:tabLst>
              <a:defRPr u="none" strike="noStrike" kern="1200" cap="none" spc="150" normalizeH="0" baseline="0">
                <a:uFillTx/>
              </a:defRPr>
            </a:lvl2pPr>
            <a:lvl3pPr marL="1143000" indent="-228600" eaLnBrk="1" fontAlgn="auto" latinLnBrk="0" hangingPunct="1">
              <a:lnSpc>
                <a:spcPct val="120000"/>
              </a:lnSpc>
              <a:spcAft>
                <a:spcPts val="600"/>
              </a:spcAft>
              <a:defRPr u="none" strike="noStrike" kern="1200" cap="none" spc="150" normalizeH="0" baseline="0">
                <a:uFillTx/>
              </a:defRPr>
            </a:lvl3pPr>
            <a:lvl4pPr marL="1600200" indent="-228600" eaLnBrk="1" fontAlgn="auto" latinLnBrk="0" hangingPunct="1">
              <a:lnSpc>
                <a:spcPct val="120000"/>
              </a:lnSpc>
              <a:spcAft>
                <a:spcPts val="300"/>
              </a:spcAft>
              <a:defRPr u="none" strike="noStrike" kern="1200" cap="none" spc="150" normalizeH="0" baseline="0">
                <a:uFillTx/>
              </a:defRPr>
            </a:lvl4pPr>
            <a:lvl5pPr marL="2057400" indent="-228600" eaLnBrk="1" fontAlgn="auto" latinLnBrk="0" hangingPunct="1">
              <a:lnSpc>
                <a:spcPct val="120000"/>
              </a:lnSpc>
              <a:spcAft>
                <a:spcPts val="300"/>
              </a:spcAft>
              <a:defRPr u="none" strike="noStrike" kern="1200" cap="none" spc="150" normalizeH="0" baseline="0">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2021/2/5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2021/2/5</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tags" Target="../tags/tag63.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8" Type="http://schemas.openxmlformats.org/officeDocument/2006/relationships/tags" Target="../tags/tag80.xml"/><Relationship Id="rId13" Type="http://schemas.openxmlformats.org/officeDocument/2006/relationships/tags" Target="../tags/tag85.xml"/><Relationship Id="rId18" Type="http://schemas.openxmlformats.org/officeDocument/2006/relationships/tags" Target="../tags/tag90.xml"/><Relationship Id="rId3" Type="http://schemas.openxmlformats.org/officeDocument/2006/relationships/tags" Target="../tags/tag75.xml"/><Relationship Id="rId7" Type="http://schemas.openxmlformats.org/officeDocument/2006/relationships/tags" Target="../tags/tag79.xml"/><Relationship Id="rId12" Type="http://schemas.openxmlformats.org/officeDocument/2006/relationships/tags" Target="../tags/tag84.xml"/><Relationship Id="rId17" Type="http://schemas.openxmlformats.org/officeDocument/2006/relationships/tags" Target="../tags/tag89.xml"/><Relationship Id="rId2" Type="http://schemas.openxmlformats.org/officeDocument/2006/relationships/tags" Target="../tags/tag74.xml"/><Relationship Id="rId16" Type="http://schemas.openxmlformats.org/officeDocument/2006/relationships/tags" Target="../tags/tag88.xml"/><Relationship Id="rId20" Type="http://schemas.openxmlformats.org/officeDocument/2006/relationships/slideLayout" Target="../slideLayouts/slideLayout2.xml"/><Relationship Id="rId1" Type="http://schemas.openxmlformats.org/officeDocument/2006/relationships/tags" Target="../tags/tag73.xml"/><Relationship Id="rId6" Type="http://schemas.openxmlformats.org/officeDocument/2006/relationships/tags" Target="../tags/tag78.xml"/><Relationship Id="rId11" Type="http://schemas.openxmlformats.org/officeDocument/2006/relationships/tags" Target="../tags/tag83.xml"/><Relationship Id="rId5" Type="http://schemas.openxmlformats.org/officeDocument/2006/relationships/tags" Target="../tags/tag77.xml"/><Relationship Id="rId15" Type="http://schemas.openxmlformats.org/officeDocument/2006/relationships/tags" Target="../tags/tag87.xml"/><Relationship Id="rId10" Type="http://schemas.openxmlformats.org/officeDocument/2006/relationships/tags" Target="../tags/tag82.xml"/><Relationship Id="rId19" Type="http://schemas.openxmlformats.org/officeDocument/2006/relationships/tags" Target="../tags/tag91.xml"/><Relationship Id="rId4" Type="http://schemas.openxmlformats.org/officeDocument/2006/relationships/tags" Target="../tags/tag76.xml"/><Relationship Id="rId9" Type="http://schemas.openxmlformats.org/officeDocument/2006/relationships/tags" Target="../tags/tag81.xml"/><Relationship Id="rId14" Type="http://schemas.openxmlformats.org/officeDocument/2006/relationships/tags" Target="../tags/tag86.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3.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tags" Target="../tags/tag9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5.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tags" Target="../tags/tag96.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97.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99.xml"/><Relationship Id="rId1" Type="http://schemas.openxmlformats.org/officeDocument/2006/relationships/tags" Target="../tags/tag98.xml"/><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tags" Target="../tags/tag100.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tags" Target="../tags/tag65.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6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tags" Target="../tags/tag6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2.xml"/><Relationship Id="rId1" Type="http://schemas.openxmlformats.org/officeDocument/2006/relationships/tags" Target="../tags/tag68.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6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0.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2.xml"/><Relationship Id="rId1" Type="http://schemas.openxmlformats.org/officeDocument/2006/relationships/tags" Target="../tags/tag7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4"/>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3839210" y="1851660"/>
            <a:ext cx="7998460" cy="2047875"/>
          </a:xfrm>
        </p:spPr>
        <p:txBody>
          <a:bodyPr>
            <a:normAutofit/>
          </a:bodyPr>
          <a:lstStyle/>
          <a:p>
            <a:pPr algn="r"/>
            <a:r>
              <a:rPr lang="zh-CN" altLang="en-US" sz="3555">
                <a:solidFill>
                  <a:srgbClr val="0070C0"/>
                </a:solidFill>
                <a:effectLst>
                  <a:reflection blurRad="6350" stA="53000" endA="300" endPos="35500" dir="5400000" sy="-90000" algn="bl" rotWithShape="0"/>
                </a:effectLst>
                <a:sym typeface="+mn-ea"/>
              </a:rPr>
              <a:t>网络文化对当代中学生的影响</a:t>
            </a:r>
            <a:br>
              <a:rPr lang="zh-CN" altLang="en-US" sz="3555">
                <a:solidFill>
                  <a:srgbClr val="0070C0"/>
                </a:solidFill>
                <a:effectLst>
                  <a:reflection blurRad="6350" stA="53000" endA="300" endPos="35500" dir="5400000" sy="-90000" algn="bl" rotWithShape="0"/>
                </a:effectLst>
                <a:sym typeface="+mn-ea"/>
              </a:rPr>
            </a:br>
            <a:r>
              <a:rPr lang="zh-CN" altLang="en-US" sz="3555">
                <a:solidFill>
                  <a:srgbClr val="0070C0"/>
                </a:solidFill>
                <a:effectLst>
                  <a:reflection blurRad="6350" stA="53000" endA="300" endPos="35500" dir="5400000" sy="-90000" algn="bl" rotWithShape="0"/>
                </a:effectLst>
                <a:sym typeface="+mn-ea"/>
              </a:rPr>
              <a:t>及其合理运用研究</a:t>
            </a:r>
            <a:endParaRPr lang="zh-CN" altLang="en-US" sz="4400">
              <a:solidFill>
                <a:srgbClr val="0070C0"/>
              </a:solidFill>
            </a:endParaRPr>
          </a:p>
        </p:txBody>
      </p:sp>
      <p:sp>
        <p:nvSpPr>
          <p:cNvPr id="5" name="文本框 4"/>
          <p:cNvSpPr txBox="1"/>
          <p:nvPr/>
        </p:nvSpPr>
        <p:spPr>
          <a:xfrm>
            <a:off x="5345430" y="4416425"/>
            <a:ext cx="6568440" cy="995045"/>
          </a:xfrm>
          <a:prstGeom prst="rect">
            <a:avLst/>
          </a:prstGeom>
          <a:noFill/>
        </p:spPr>
        <p:txBody>
          <a:bodyPr wrap="square" rtlCol="0">
            <a:spAutoFit/>
          </a:bodyPr>
          <a:lstStyle/>
          <a:p>
            <a:pPr algn="l">
              <a:lnSpc>
                <a:spcPct val="140000"/>
              </a:lnSpc>
              <a:buClrTx/>
              <a:buSzTx/>
              <a:buNone/>
            </a:pPr>
            <a:r>
              <a:rPr lang="zh-CN" altLang="en-US" sz="1400" b="1" dirty="0"/>
              <a:t>主  持  人</a:t>
            </a:r>
            <a:r>
              <a:rPr lang="zh-CN" altLang="en-US" sz="1400" b="1" dirty="0" smtClean="0"/>
              <a:t>：许一诺</a:t>
            </a:r>
            <a:endParaRPr lang="en-US" altLang="zh-CN" sz="1400" b="1" dirty="0" smtClean="0"/>
          </a:p>
          <a:p>
            <a:pPr algn="l">
              <a:lnSpc>
                <a:spcPct val="140000"/>
              </a:lnSpc>
              <a:buClrTx/>
              <a:buSzTx/>
              <a:buNone/>
            </a:pPr>
            <a:r>
              <a:rPr lang="zh-CN" altLang="en-US" sz="1400" b="1" dirty="0" smtClean="0"/>
              <a:t>小组</a:t>
            </a:r>
            <a:r>
              <a:rPr lang="zh-CN" altLang="en-US" sz="1400" b="1"/>
              <a:t>成员</a:t>
            </a:r>
            <a:r>
              <a:rPr lang="zh-CN" altLang="en-US" sz="1400" b="1" smtClean="0"/>
              <a:t>：袁睦尧、</a:t>
            </a:r>
            <a:r>
              <a:rPr lang="zh-CN" altLang="en-US" sz="1400" b="1" dirty="0"/>
              <a:t>张小博、王小渔、王诗语、平凡、黄思远</a:t>
            </a:r>
            <a:r>
              <a:rPr lang="zh-CN" altLang="en-US" sz="1400" b="1" dirty="0" smtClean="0"/>
              <a:t>、杨子俊</a:t>
            </a:r>
            <a:endParaRPr lang="zh-CN" altLang="en-US" sz="1400" b="1" dirty="0"/>
          </a:p>
          <a:p>
            <a:pPr algn="l">
              <a:lnSpc>
                <a:spcPct val="140000"/>
              </a:lnSpc>
            </a:pPr>
            <a:r>
              <a:rPr lang="zh-CN" altLang="en-US" sz="1400" b="1" dirty="0"/>
              <a:t>指导老师：雷云霞</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75" y="170885"/>
            <a:ext cx="10969200" cy="705600"/>
          </a:xfrm>
        </p:spPr>
        <p:txBody>
          <a:bodyPr/>
          <a:lstStyle/>
          <a:p>
            <a:r>
              <a:rPr lang="zh-CN" altLang="en-US"/>
              <a:t>一、网络文化的概念</a:t>
            </a:r>
          </a:p>
        </p:txBody>
      </p:sp>
      <p:sp>
        <p:nvSpPr>
          <p:cNvPr id="12" name="Freeform 9"/>
          <p:cNvSpPr/>
          <p:nvPr>
            <p:custDataLst>
              <p:tags r:id="rId2"/>
            </p:custDataLst>
          </p:nvPr>
        </p:nvSpPr>
        <p:spPr bwMode="auto">
          <a:xfrm>
            <a:off x="2311317" y="1268833"/>
            <a:ext cx="456765" cy="635334"/>
          </a:xfrm>
          <a:custGeom>
            <a:avLst/>
            <a:gdLst>
              <a:gd name="T0" fmla="*/ 103 w 103"/>
              <a:gd name="T1" fmla="*/ 91 h 143"/>
              <a:gd name="T2" fmla="*/ 51 w 103"/>
              <a:gd name="T3" fmla="*/ 143 h 143"/>
              <a:gd name="T4" fmla="*/ 0 w 103"/>
              <a:gd name="T5" fmla="*/ 91 h 143"/>
              <a:gd name="T6" fmla="*/ 51 w 103"/>
              <a:gd name="T7" fmla="*/ 0 h 143"/>
              <a:gd name="T8" fmla="*/ 103 w 103"/>
              <a:gd name="T9" fmla="*/ 91 h 143"/>
            </a:gdLst>
            <a:ahLst/>
            <a:cxnLst>
              <a:cxn ang="0">
                <a:pos x="T0" y="T1"/>
              </a:cxn>
              <a:cxn ang="0">
                <a:pos x="T2" y="T3"/>
              </a:cxn>
              <a:cxn ang="0">
                <a:pos x="T4" y="T5"/>
              </a:cxn>
              <a:cxn ang="0">
                <a:pos x="T6" y="T7"/>
              </a:cxn>
              <a:cxn ang="0">
                <a:pos x="T8" y="T9"/>
              </a:cxn>
            </a:cxnLst>
            <a:rect l="0" t="0" r="r" b="b"/>
            <a:pathLst>
              <a:path w="103" h="143">
                <a:moveTo>
                  <a:pt x="103" y="91"/>
                </a:moveTo>
                <a:cubicBezTo>
                  <a:pt x="103" y="120"/>
                  <a:pt x="80" y="143"/>
                  <a:pt x="51" y="143"/>
                </a:cubicBezTo>
                <a:cubicBezTo>
                  <a:pt x="23" y="143"/>
                  <a:pt x="0" y="120"/>
                  <a:pt x="0" y="91"/>
                </a:cubicBezTo>
                <a:cubicBezTo>
                  <a:pt x="0" y="63"/>
                  <a:pt x="51" y="0"/>
                  <a:pt x="51" y="0"/>
                </a:cubicBezTo>
                <a:cubicBezTo>
                  <a:pt x="51" y="0"/>
                  <a:pt x="103" y="63"/>
                  <a:pt x="103" y="91"/>
                </a:cubicBezTo>
                <a:close/>
              </a:path>
            </a:pathLst>
          </a:custGeom>
          <a:noFill/>
          <a:ln w="30163" cap="rnd">
            <a:solidFill>
              <a:srgbClr val="1F74AD"/>
            </a:solidFill>
            <a:prstDash val="solid"/>
            <a:round/>
          </a:ln>
        </p:spPr>
        <p:txBody>
          <a:bodyPr vert="horz" wrap="square" lIns="91440" tIns="45720" rIns="91440" bIns="45720" numCol="1" anchor="t" anchorCtr="0" compatLnSpc="1">
            <a:normAutofit/>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Freeform 10"/>
          <p:cNvSpPr/>
          <p:nvPr>
            <p:custDataLst>
              <p:tags r:id="rId3"/>
            </p:custDataLst>
          </p:nvPr>
        </p:nvSpPr>
        <p:spPr bwMode="auto">
          <a:xfrm>
            <a:off x="2751164" y="1415449"/>
            <a:ext cx="150375" cy="300750"/>
          </a:xfrm>
          <a:custGeom>
            <a:avLst/>
            <a:gdLst>
              <a:gd name="T0" fmla="*/ 0 w 34"/>
              <a:gd name="T1" fmla="*/ 13 h 68"/>
              <a:gd name="T2" fmla="*/ 9 w 34"/>
              <a:gd name="T3" fmla="*/ 0 h 68"/>
              <a:gd name="T4" fmla="*/ 34 w 34"/>
              <a:gd name="T5" fmla="*/ 44 h 68"/>
              <a:gd name="T6" fmla="*/ 15 w 34"/>
              <a:gd name="T7" fmla="*/ 68 h 68"/>
            </a:gdLst>
            <a:ahLst/>
            <a:cxnLst>
              <a:cxn ang="0">
                <a:pos x="T0" y="T1"/>
              </a:cxn>
              <a:cxn ang="0">
                <a:pos x="T2" y="T3"/>
              </a:cxn>
              <a:cxn ang="0">
                <a:pos x="T4" y="T5"/>
              </a:cxn>
              <a:cxn ang="0">
                <a:pos x="T6" y="T7"/>
              </a:cxn>
            </a:cxnLst>
            <a:rect l="0" t="0" r="r" b="b"/>
            <a:pathLst>
              <a:path w="34" h="68">
                <a:moveTo>
                  <a:pt x="0" y="13"/>
                </a:moveTo>
                <a:cubicBezTo>
                  <a:pt x="5" y="6"/>
                  <a:pt x="9" y="0"/>
                  <a:pt x="9" y="0"/>
                </a:cubicBezTo>
                <a:cubicBezTo>
                  <a:pt x="9" y="0"/>
                  <a:pt x="34" y="31"/>
                  <a:pt x="34" y="44"/>
                </a:cubicBezTo>
                <a:cubicBezTo>
                  <a:pt x="34" y="56"/>
                  <a:pt x="26" y="66"/>
                  <a:pt x="15" y="68"/>
                </a:cubicBezTo>
              </a:path>
            </a:pathLst>
          </a:custGeom>
          <a:noFill/>
          <a:ln w="30163" cap="rnd">
            <a:solidFill>
              <a:srgbClr val="1F74AD"/>
            </a:solidFill>
            <a:prstDash val="solid"/>
            <a:round/>
          </a:ln>
        </p:spPr>
        <p:txBody>
          <a:bodyPr vert="horz" wrap="square" lIns="91440" tIns="45720" rIns="91440" bIns="45720" numCol="1" anchor="t" anchorCtr="0" compatLnSpc="1">
            <a:normAutofit fontScale="925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7" name="Freeform 5"/>
          <p:cNvSpPr/>
          <p:nvPr>
            <p:custDataLst>
              <p:tags r:id="rId4"/>
            </p:custDataLst>
          </p:nvPr>
        </p:nvSpPr>
        <p:spPr bwMode="auto">
          <a:xfrm>
            <a:off x="9394066" y="1255946"/>
            <a:ext cx="428039" cy="431760"/>
          </a:xfrm>
          <a:custGeom>
            <a:avLst/>
            <a:gdLst>
              <a:gd name="T0" fmla="*/ 108 w 146"/>
              <a:gd name="T1" fmla="*/ 145 h 147"/>
              <a:gd name="T2" fmla="*/ 102 w 146"/>
              <a:gd name="T3" fmla="*/ 145 h 147"/>
              <a:gd name="T4" fmla="*/ 1 w 146"/>
              <a:gd name="T5" fmla="*/ 44 h 147"/>
              <a:gd name="T6" fmla="*/ 1 w 146"/>
              <a:gd name="T7" fmla="*/ 39 h 147"/>
              <a:gd name="T8" fmla="*/ 39 w 146"/>
              <a:gd name="T9" fmla="*/ 1 h 147"/>
              <a:gd name="T10" fmla="*/ 44 w 146"/>
              <a:gd name="T11" fmla="*/ 1 h 147"/>
              <a:gd name="T12" fmla="*/ 145 w 146"/>
              <a:gd name="T13" fmla="*/ 102 h 147"/>
              <a:gd name="T14" fmla="*/ 145 w 146"/>
              <a:gd name="T15" fmla="*/ 108 h 147"/>
              <a:gd name="T16" fmla="*/ 108 w 146"/>
              <a:gd name="T17" fmla="*/ 14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47">
                <a:moveTo>
                  <a:pt x="108" y="145"/>
                </a:moveTo>
                <a:cubicBezTo>
                  <a:pt x="106" y="147"/>
                  <a:pt x="103" y="147"/>
                  <a:pt x="102" y="145"/>
                </a:cubicBezTo>
                <a:cubicBezTo>
                  <a:pt x="1" y="44"/>
                  <a:pt x="1" y="44"/>
                  <a:pt x="1" y="44"/>
                </a:cubicBezTo>
                <a:cubicBezTo>
                  <a:pt x="0" y="43"/>
                  <a:pt x="0" y="40"/>
                  <a:pt x="1" y="39"/>
                </a:cubicBezTo>
                <a:cubicBezTo>
                  <a:pt x="39" y="1"/>
                  <a:pt x="39" y="1"/>
                  <a:pt x="39" y="1"/>
                </a:cubicBezTo>
                <a:cubicBezTo>
                  <a:pt x="40" y="0"/>
                  <a:pt x="43" y="0"/>
                  <a:pt x="44" y="1"/>
                </a:cubicBezTo>
                <a:cubicBezTo>
                  <a:pt x="145" y="102"/>
                  <a:pt x="145" y="102"/>
                  <a:pt x="145" y="102"/>
                </a:cubicBezTo>
                <a:cubicBezTo>
                  <a:pt x="146" y="104"/>
                  <a:pt x="146" y="106"/>
                  <a:pt x="145" y="108"/>
                </a:cubicBezTo>
                <a:lnTo>
                  <a:pt x="108" y="145"/>
                </a:lnTo>
                <a:close/>
              </a:path>
            </a:pathLst>
          </a:custGeom>
          <a:noFill/>
          <a:ln w="30163" cap="rnd">
            <a:solidFill>
              <a:srgbClr val="1AA3AA"/>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8" name="Freeform 6"/>
          <p:cNvSpPr/>
          <p:nvPr>
            <p:custDataLst>
              <p:tags r:id="rId5"/>
            </p:custDataLst>
          </p:nvPr>
        </p:nvSpPr>
        <p:spPr bwMode="auto">
          <a:xfrm>
            <a:off x="9454859" y="1597135"/>
            <a:ext cx="337468" cy="169975"/>
          </a:xfrm>
          <a:custGeom>
            <a:avLst/>
            <a:gdLst>
              <a:gd name="T0" fmla="*/ 104 w 115"/>
              <a:gd name="T1" fmla="*/ 12 h 58"/>
              <a:gd name="T2" fmla="*/ 114 w 115"/>
              <a:gd name="T3" fmla="*/ 21 h 58"/>
              <a:gd name="T4" fmla="*/ 114 w 115"/>
              <a:gd name="T5" fmla="*/ 27 h 58"/>
              <a:gd name="T6" fmla="*/ 84 w 115"/>
              <a:gd name="T7" fmla="*/ 57 h 58"/>
              <a:gd name="T8" fmla="*/ 78 w 115"/>
              <a:gd name="T9" fmla="*/ 57 h 58"/>
              <a:gd name="T10" fmla="*/ 23 w 115"/>
              <a:gd name="T11" fmla="*/ 2 h 58"/>
              <a:gd name="T12" fmla="*/ 18 w 115"/>
              <a:gd name="T13" fmla="*/ 2 h 58"/>
              <a:gd name="T14" fmla="*/ 0 w 115"/>
              <a:gd name="T15" fmla="*/ 19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8">
                <a:moveTo>
                  <a:pt x="104" y="12"/>
                </a:moveTo>
                <a:cubicBezTo>
                  <a:pt x="114" y="21"/>
                  <a:pt x="114" y="21"/>
                  <a:pt x="114" y="21"/>
                </a:cubicBezTo>
                <a:cubicBezTo>
                  <a:pt x="115" y="23"/>
                  <a:pt x="115" y="26"/>
                  <a:pt x="114" y="27"/>
                </a:cubicBezTo>
                <a:cubicBezTo>
                  <a:pt x="84" y="57"/>
                  <a:pt x="84" y="57"/>
                  <a:pt x="84" y="57"/>
                </a:cubicBezTo>
                <a:cubicBezTo>
                  <a:pt x="82" y="58"/>
                  <a:pt x="80" y="58"/>
                  <a:pt x="78" y="57"/>
                </a:cubicBezTo>
                <a:cubicBezTo>
                  <a:pt x="23" y="2"/>
                  <a:pt x="23" y="2"/>
                  <a:pt x="23" y="2"/>
                </a:cubicBezTo>
                <a:cubicBezTo>
                  <a:pt x="22" y="0"/>
                  <a:pt x="19" y="0"/>
                  <a:pt x="18" y="2"/>
                </a:cubicBezTo>
                <a:cubicBezTo>
                  <a:pt x="0" y="19"/>
                  <a:pt x="0" y="19"/>
                  <a:pt x="0" y="19"/>
                </a:cubicBezTo>
              </a:path>
            </a:pathLst>
          </a:custGeom>
          <a:noFill/>
          <a:ln w="30163" cap="rnd">
            <a:solidFill>
              <a:srgbClr val="1AA3AA"/>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325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Freeform 7"/>
          <p:cNvSpPr/>
          <p:nvPr>
            <p:custDataLst>
              <p:tags r:id="rId6"/>
            </p:custDataLst>
          </p:nvPr>
        </p:nvSpPr>
        <p:spPr bwMode="auto">
          <a:xfrm>
            <a:off x="9310939" y="1625672"/>
            <a:ext cx="179901" cy="179900"/>
          </a:xfrm>
          <a:custGeom>
            <a:avLst/>
            <a:gdLst>
              <a:gd name="T0" fmla="*/ 24 w 61"/>
              <a:gd name="T1" fmla="*/ 60 h 61"/>
              <a:gd name="T2" fmla="*/ 18 w 61"/>
              <a:gd name="T3" fmla="*/ 60 h 61"/>
              <a:gd name="T4" fmla="*/ 1 w 61"/>
              <a:gd name="T5" fmla="*/ 42 h 61"/>
              <a:gd name="T6" fmla="*/ 1 w 61"/>
              <a:gd name="T7" fmla="*/ 37 h 61"/>
              <a:gd name="T8" fmla="*/ 36 w 61"/>
              <a:gd name="T9" fmla="*/ 2 h 61"/>
              <a:gd name="T10" fmla="*/ 42 w 61"/>
              <a:gd name="T11" fmla="*/ 2 h 61"/>
              <a:gd name="T12" fmla="*/ 59 w 61"/>
              <a:gd name="T13" fmla="*/ 19 h 61"/>
              <a:gd name="T14" fmla="*/ 59 w 61"/>
              <a:gd name="T15" fmla="*/ 25 h 61"/>
              <a:gd name="T16" fmla="*/ 24 w 61"/>
              <a:gd name="T17" fmla="*/ 6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61">
                <a:moveTo>
                  <a:pt x="24" y="60"/>
                </a:moveTo>
                <a:cubicBezTo>
                  <a:pt x="23" y="61"/>
                  <a:pt x="20" y="61"/>
                  <a:pt x="18" y="60"/>
                </a:cubicBezTo>
                <a:cubicBezTo>
                  <a:pt x="1" y="42"/>
                  <a:pt x="1" y="42"/>
                  <a:pt x="1" y="42"/>
                </a:cubicBezTo>
                <a:cubicBezTo>
                  <a:pt x="0" y="41"/>
                  <a:pt x="0" y="38"/>
                  <a:pt x="1" y="37"/>
                </a:cubicBezTo>
                <a:cubicBezTo>
                  <a:pt x="36" y="2"/>
                  <a:pt x="36" y="2"/>
                  <a:pt x="36" y="2"/>
                </a:cubicBezTo>
                <a:cubicBezTo>
                  <a:pt x="38" y="0"/>
                  <a:pt x="40" y="0"/>
                  <a:pt x="42" y="2"/>
                </a:cubicBezTo>
                <a:cubicBezTo>
                  <a:pt x="59" y="19"/>
                  <a:pt x="59" y="19"/>
                  <a:pt x="59" y="19"/>
                </a:cubicBezTo>
                <a:cubicBezTo>
                  <a:pt x="61" y="21"/>
                  <a:pt x="61" y="23"/>
                  <a:pt x="59" y="25"/>
                </a:cubicBezTo>
                <a:lnTo>
                  <a:pt x="24" y="60"/>
                </a:lnTo>
                <a:close/>
              </a:path>
            </a:pathLst>
          </a:custGeom>
          <a:noFill/>
          <a:ln w="30163" cap="rnd">
            <a:solidFill>
              <a:srgbClr val="1AA3AA"/>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400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10" name="Line 8"/>
          <p:cNvSpPr>
            <a:spLocks noChangeShapeType="1"/>
          </p:cNvSpPr>
          <p:nvPr>
            <p:custDataLst>
              <p:tags r:id="rId7"/>
            </p:custDataLst>
          </p:nvPr>
        </p:nvSpPr>
        <p:spPr bwMode="auto">
          <a:xfrm flipH="1">
            <a:off x="9736497" y="1599617"/>
            <a:ext cx="68238" cy="68238"/>
          </a:xfrm>
          <a:prstGeom prst="line">
            <a:avLst/>
          </a:prstGeom>
          <a:noFill/>
          <a:ln w="30163" cap="rnd">
            <a:solidFill>
              <a:srgbClr val="1AA3AA"/>
            </a:solidFill>
            <a:prstDash val="solid"/>
            <a:rou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normAutofit fontScale="250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2" name="Freeform 244"/>
          <p:cNvSpPr/>
          <p:nvPr>
            <p:custDataLst>
              <p:tags r:id="rId8"/>
            </p:custDataLst>
          </p:nvPr>
        </p:nvSpPr>
        <p:spPr bwMode="auto">
          <a:xfrm>
            <a:off x="5800662" y="1564880"/>
            <a:ext cx="469150" cy="216162"/>
          </a:xfrm>
          <a:custGeom>
            <a:avLst/>
            <a:gdLst>
              <a:gd name="T0" fmla="*/ 42 w 124"/>
              <a:gd name="T1" fmla="*/ 0 h 57"/>
              <a:gd name="T2" fmla="*/ 8 w 124"/>
              <a:gd name="T3" fmla="*/ 0 h 57"/>
              <a:gd name="T4" fmla="*/ 0 w 124"/>
              <a:gd name="T5" fmla="*/ 8 h 57"/>
              <a:gd name="T6" fmla="*/ 0 w 124"/>
              <a:gd name="T7" fmla="*/ 49 h 57"/>
              <a:gd name="T8" fmla="*/ 8 w 124"/>
              <a:gd name="T9" fmla="*/ 57 h 57"/>
              <a:gd name="T10" fmla="*/ 124 w 124"/>
              <a:gd name="T11" fmla="*/ 57 h 57"/>
            </a:gdLst>
            <a:ahLst/>
            <a:cxnLst>
              <a:cxn ang="0">
                <a:pos x="T0" y="T1"/>
              </a:cxn>
              <a:cxn ang="0">
                <a:pos x="T2" y="T3"/>
              </a:cxn>
              <a:cxn ang="0">
                <a:pos x="T4" y="T5"/>
              </a:cxn>
              <a:cxn ang="0">
                <a:pos x="T6" y="T7"/>
              </a:cxn>
              <a:cxn ang="0">
                <a:pos x="T8" y="T9"/>
              </a:cxn>
              <a:cxn ang="0">
                <a:pos x="T10" y="T11"/>
              </a:cxn>
            </a:cxnLst>
            <a:rect l="0" t="0" r="r" b="b"/>
            <a:pathLst>
              <a:path w="124" h="57">
                <a:moveTo>
                  <a:pt x="42" y="0"/>
                </a:moveTo>
                <a:cubicBezTo>
                  <a:pt x="8" y="0"/>
                  <a:pt x="8" y="0"/>
                  <a:pt x="8" y="0"/>
                </a:cubicBezTo>
                <a:cubicBezTo>
                  <a:pt x="4" y="0"/>
                  <a:pt x="0" y="4"/>
                  <a:pt x="0" y="8"/>
                </a:cubicBezTo>
                <a:cubicBezTo>
                  <a:pt x="0" y="49"/>
                  <a:pt x="0" y="49"/>
                  <a:pt x="0" y="49"/>
                </a:cubicBezTo>
                <a:cubicBezTo>
                  <a:pt x="0" y="53"/>
                  <a:pt x="4" y="57"/>
                  <a:pt x="8" y="57"/>
                </a:cubicBezTo>
                <a:cubicBezTo>
                  <a:pt x="124" y="57"/>
                  <a:pt x="124" y="57"/>
                  <a:pt x="124" y="57"/>
                </a:cubicBezTo>
              </a:path>
            </a:pathLst>
          </a:custGeom>
          <a:noFill/>
          <a:ln w="30163" cap="rnd">
            <a:solidFill>
              <a:srgbClr val="3498DB"/>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fontScale="550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Freeform 245"/>
          <p:cNvSpPr/>
          <p:nvPr>
            <p:custDataLst>
              <p:tags r:id="rId9"/>
            </p:custDataLst>
          </p:nvPr>
        </p:nvSpPr>
        <p:spPr bwMode="auto">
          <a:xfrm>
            <a:off x="5853501" y="1307088"/>
            <a:ext cx="310631" cy="465948"/>
          </a:xfrm>
          <a:custGeom>
            <a:avLst/>
            <a:gdLst>
              <a:gd name="T0" fmla="*/ 80 w 82"/>
              <a:gd name="T1" fmla="*/ 40 h 123"/>
              <a:gd name="T2" fmla="*/ 44 w 82"/>
              <a:gd name="T3" fmla="*/ 3 h 123"/>
              <a:gd name="T4" fmla="*/ 32 w 82"/>
              <a:gd name="T5" fmla="*/ 3 h 123"/>
              <a:gd name="T6" fmla="*/ 3 w 82"/>
              <a:gd name="T7" fmla="*/ 32 h 123"/>
              <a:gd name="T8" fmla="*/ 3 w 82"/>
              <a:gd name="T9" fmla="*/ 44 h 123"/>
              <a:gd name="T10" fmla="*/ 82 w 82"/>
              <a:gd name="T11" fmla="*/ 123 h 123"/>
            </a:gdLst>
            <a:ahLst/>
            <a:cxnLst>
              <a:cxn ang="0">
                <a:pos x="T0" y="T1"/>
              </a:cxn>
              <a:cxn ang="0">
                <a:pos x="T2" y="T3"/>
              </a:cxn>
              <a:cxn ang="0">
                <a:pos x="T4" y="T5"/>
              </a:cxn>
              <a:cxn ang="0">
                <a:pos x="T6" y="T7"/>
              </a:cxn>
              <a:cxn ang="0">
                <a:pos x="T8" y="T9"/>
              </a:cxn>
              <a:cxn ang="0">
                <a:pos x="T10" y="T11"/>
              </a:cxn>
            </a:cxnLst>
            <a:rect l="0" t="0" r="r" b="b"/>
            <a:pathLst>
              <a:path w="82" h="123">
                <a:moveTo>
                  <a:pt x="80" y="40"/>
                </a:moveTo>
                <a:cubicBezTo>
                  <a:pt x="44" y="3"/>
                  <a:pt x="44" y="3"/>
                  <a:pt x="44" y="3"/>
                </a:cubicBezTo>
                <a:cubicBezTo>
                  <a:pt x="41" y="0"/>
                  <a:pt x="35" y="0"/>
                  <a:pt x="32" y="3"/>
                </a:cubicBezTo>
                <a:cubicBezTo>
                  <a:pt x="3" y="32"/>
                  <a:pt x="3" y="32"/>
                  <a:pt x="3" y="32"/>
                </a:cubicBezTo>
                <a:cubicBezTo>
                  <a:pt x="0" y="35"/>
                  <a:pt x="0" y="41"/>
                  <a:pt x="3" y="44"/>
                </a:cubicBezTo>
                <a:cubicBezTo>
                  <a:pt x="82" y="123"/>
                  <a:pt x="82" y="123"/>
                  <a:pt x="82" y="123"/>
                </a:cubicBezTo>
              </a:path>
            </a:pathLst>
          </a:custGeom>
          <a:noFill/>
          <a:ln w="30163" cap="rnd">
            <a:solidFill>
              <a:srgbClr val="3498DB"/>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4" name="Freeform 246"/>
          <p:cNvSpPr/>
          <p:nvPr>
            <p:custDataLst>
              <p:tags r:id="rId10"/>
            </p:custDataLst>
          </p:nvPr>
        </p:nvSpPr>
        <p:spPr bwMode="auto">
          <a:xfrm>
            <a:off x="6156127" y="1295880"/>
            <a:ext cx="216161" cy="485162"/>
          </a:xfrm>
          <a:custGeom>
            <a:avLst/>
            <a:gdLst>
              <a:gd name="T0" fmla="*/ 49 w 57"/>
              <a:gd name="T1" fmla="*/ 128 h 128"/>
              <a:gd name="T2" fmla="*/ 57 w 57"/>
              <a:gd name="T3" fmla="*/ 120 h 128"/>
              <a:gd name="T4" fmla="*/ 57 w 57"/>
              <a:gd name="T5" fmla="*/ 8 h 128"/>
              <a:gd name="T6" fmla="*/ 49 w 57"/>
              <a:gd name="T7" fmla="*/ 0 h 128"/>
              <a:gd name="T8" fmla="*/ 8 w 57"/>
              <a:gd name="T9" fmla="*/ 0 h 128"/>
              <a:gd name="T10" fmla="*/ 0 w 57"/>
              <a:gd name="T11" fmla="*/ 8 h 128"/>
              <a:gd name="T12" fmla="*/ 0 w 57"/>
              <a:gd name="T13" fmla="*/ 120 h 128"/>
              <a:gd name="T14" fmla="*/ 8 w 57"/>
              <a:gd name="T15" fmla="*/ 128 h 128"/>
              <a:gd name="T16" fmla="*/ 49 w 57"/>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128">
                <a:moveTo>
                  <a:pt x="49" y="128"/>
                </a:moveTo>
                <a:cubicBezTo>
                  <a:pt x="54" y="128"/>
                  <a:pt x="57" y="124"/>
                  <a:pt x="57" y="120"/>
                </a:cubicBezTo>
                <a:cubicBezTo>
                  <a:pt x="57" y="8"/>
                  <a:pt x="57" y="8"/>
                  <a:pt x="57" y="8"/>
                </a:cubicBezTo>
                <a:cubicBezTo>
                  <a:pt x="57" y="4"/>
                  <a:pt x="54" y="0"/>
                  <a:pt x="49" y="0"/>
                </a:cubicBezTo>
                <a:cubicBezTo>
                  <a:pt x="8" y="0"/>
                  <a:pt x="8" y="0"/>
                  <a:pt x="8" y="0"/>
                </a:cubicBezTo>
                <a:cubicBezTo>
                  <a:pt x="4" y="0"/>
                  <a:pt x="0" y="4"/>
                  <a:pt x="0" y="8"/>
                </a:cubicBezTo>
                <a:cubicBezTo>
                  <a:pt x="0" y="120"/>
                  <a:pt x="0" y="120"/>
                  <a:pt x="0" y="120"/>
                </a:cubicBezTo>
                <a:cubicBezTo>
                  <a:pt x="0" y="124"/>
                  <a:pt x="4" y="128"/>
                  <a:pt x="8" y="128"/>
                </a:cubicBezTo>
                <a:lnTo>
                  <a:pt x="49" y="128"/>
                </a:lnTo>
                <a:close/>
              </a:path>
            </a:pathLst>
          </a:custGeom>
          <a:noFill/>
          <a:ln w="30163" cap="rnd">
            <a:solidFill>
              <a:srgbClr val="3498DB"/>
            </a:solidFill>
            <a:prstDash val="solid"/>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normAutofit/>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sp>
        <p:nvSpPr>
          <p:cNvPr id="25" name="Oval 247"/>
          <p:cNvSpPr>
            <a:spLocks noChangeArrowheads="1"/>
          </p:cNvSpPr>
          <p:nvPr>
            <p:custDataLst>
              <p:tags r:id="rId11"/>
            </p:custDataLst>
          </p:nvPr>
        </p:nvSpPr>
        <p:spPr bwMode="auto">
          <a:xfrm>
            <a:off x="6200960" y="1705785"/>
            <a:ext cx="33626" cy="33626"/>
          </a:xfrm>
          <a:prstGeom prst="ellipse">
            <a:avLst/>
          </a:prstGeom>
          <a:solidFill>
            <a:srgbClr val="03595D"/>
          </a:solidFill>
          <a:ln w="9525">
            <a:solidFill>
              <a:srgbClr val="3498DB"/>
            </a:solidFill>
            <a:round/>
          </a:ln>
        </p:spPr>
        <p:txBody>
          <a:bodyPr vert="horz" wrap="square" lIns="91440" tIns="45720" rIns="91440" bIns="45720" numCol="1" anchor="t" anchorCtr="0" compatLnSpc="1">
            <a:normAutofit fontScale="25000" lnSpcReduction="20000"/>
          </a:bodyPr>
          <a:lstStyle/>
          <a:p>
            <a:endParaRPr lang="zh-CN" altLang="en-US">
              <a:latin typeface="微软雅黑" panose="020B0503020204020204" pitchFamily="34" charset="-122"/>
              <a:ea typeface="微软雅黑" panose="020B0503020204020204" pitchFamily="34" charset="-122"/>
              <a:sym typeface="Arial" panose="020B0604020202020204" pitchFamily="34" charset="0"/>
            </a:endParaRPr>
          </a:p>
        </p:txBody>
      </p:sp>
      <p:cxnSp>
        <p:nvCxnSpPr>
          <p:cNvPr id="35" name="直接连接符 34"/>
          <p:cNvCxnSpPr/>
          <p:nvPr>
            <p:custDataLst>
              <p:tags r:id="rId12"/>
            </p:custDataLst>
          </p:nvPr>
        </p:nvCxnSpPr>
        <p:spPr>
          <a:xfrm>
            <a:off x="7881620" y="1191260"/>
            <a:ext cx="0" cy="4699000"/>
          </a:xfrm>
          <a:prstGeom prst="line">
            <a:avLst/>
          </a:prstGeom>
          <a:ln>
            <a:solidFill>
              <a:sysClr val="window" lastClr="FFFFFF">
                <a:lumMod val="65000"/>
              </a:sysClr>
            </a:solidFill>
          </a:ln>
        </p:spPr>
        <p:style>
          <a:lnRef idx="1">
            <a:srgbClr val="1F74AD"/>
          </a:lnRef>
          <a:fillRef idx="0">
            <a:srgbClr val="1F74AD"/>
          </a:fillRef>
          <a:effectRef idx="0">
            <a:srgbClr val="1F74AD"/>
          </a:effectRef>
          <a:fontRef idx="minor">
            <a:srgbClr val="000000"/>
          </a:fontRef>
        </p:style>
      </p:cxnSp>
      <p:sp>
        <p:nvSpPr>
          <p:cNvPr id="28" name="ïşļiḓé"/>
          <p:cNvSpPr/>
          <p:nvPr>
            <p:custDataLst>
              <p:tags r:id="rId13"/>
            </p:custDataLst>
          </p:nvPr>
        </p:nvSpPr>
        <p:spPr bwMode="auto">
          <a:xfrm>
            <a:off x="961390" y="2489835"/>
            <a:ext cx="3390265" cy="131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indent="508000" algn="l" fontAlgn="auto">
              <a:lnSpc>
                <a:spcPct val="150000"/>
              </a:lnSpc>
              <a:buClrTx/>
              <a:buSzTx/>
              <a:buFontTx/>
              <a:extLst>
                <a:ext uri="{35155182-B16C-46BC-9424-99874614C6A1}">
                  <wpsdc:indentchars xmlns:wpsdc="http://www.wps.cn/officeDocument/2017/drawingmlCustomData" xmlns="" val="200" checksum="282533468"/>
                </a:ext>
              </a:extLst>
            </a:pPr>
            <a:r>
              <a:rPr lang="zh-CN" altLang="en-US" sz="2000">
                <a:solidFill>
                  <a:schemeClr val="tx1"/>
                </a:solidFill>
                <a:sym typeface="+mn-ea"/>
              </a:rPr>
              <a:t>文化从总体上看是各个层次的群体在一定时期内形成的思想理念，行为，习惯，代表人物及由这个群体整体意志辐射出的一切活动。</a:t>
            </a:r>
          </a:p>
        </p:txBody>
      </p:sp>
      <p:sp>
        <p:nvSpPr>
          <p:cNvPr id="29" name="íṡḻîďé"/>
          <p:cNvSpPr txBox="1"/>
          <p:nvPr>
            <p:custDataLst>
              <p:tags r:id="rId14"/>
            </p:custDataLst>
          </p:nvPr>
        </p:nvSpPr>
        <p:spPr bwMode="auto">
          <a:xfrm>
            <a:off x="1053525" y="2058517"/>
            <a:ext cx="3124857"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defPPr>
              <a:defRPr lang="zh-CN"/>
            </a:defPPr>
            <a:lvl1pPr>
              <a:lnSpc>
                <a:spcPct val="100000"/>
              </a:lnSpc>
              <a:spcBef>
                <a:spcPct val="0"/>
              </a:spcBef>
              <a:buFontTx/>
              <a:buNone/>
              <a:defRPr b="1">
                <a:solidFill>
                  <a:srgbClr val="3498DB"/>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gn="ctr">
              <a:lnSpc>
                <a:spcPct val="120000"/>
              </a:lnSpc>
            </a:pPr>
            <a:r>
              <a:rPr lang="en-US" altLang="zh-CN" sz="4000" kern="0" spc="300">
                <a:solidFill>
                  <a:srgbClr val="000000"/>
                </a:solidFill>
                <a:latin typeface="微软雅黑" panose="020B0503020204020204" pitchFamily="34" charset="-122"/>
                <a:ea typeface="微软雅黑" panose="020B0503020204020204" pitchFamily="34" charset="-122"/>
              </a:rPr>
              <a:t>1</a:t>
            </a:r>
          </a:p>
        </p:txBody>
      </p:sp>
      <p:sp>
        <p:nvSpPr>
          <p:cNvPr id="31" name="ïşļiḓé"/>
          <p:cNvSpPr/>
          <p:nvPr>
            <p:custDataLst>
              <p:tags r:id="rId15"/>
            </p:custDataLst>
          </p:nvPr>
        </p:nvSpPr>
        <p:spPr bwMode="auto">
          <a:xfrm>
            <a:off x="4351655" y="2489835"/>
            <a:ext cx="3484880" cy="131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indent="508000" algn="l">
              <a:lnSpc>
                <a:spcPct val="150000"/>
              </a:lnSpc>
              <a:buClrTx/>
              <a:buSzTx/>
              <a:buFontTx/>
              <a:extLst>
                <a:ext uri="{35155182-B16C-46BC-9424-99874614C6A1}">
                  <wpsdc:indentchars xmlns:wpsdc="http://www.wps.cn/officeDocument/2017/drawingmlCustomData" xmlns="" val="200" checksum="282533468"/>
                </a:ext>
              </a:extLst>
            </a:pPr>
            <a:r>
              <a:rPr lang="zh-CN" altLang="en-US" sz="2000">
                <a:solidFill>
                  <a:schemeClr val="tx1"/>
                </a:solidFill>
                <a:sym typeface="+mn-ea"/>
              </a:rPr>
              <a:t>任何在网络世界中活动的个体都是整个网络文化的组成部分各种平台中的信息、现象、活动等，都有其文化意义。因此网络文化是综合的社会现象是网络平台中各种主题互动的过程，结果之和。</a:t>
            </a:r>
          </a:p>
        </p:txBody>
      </p:sp>
      <p:sp>
        <p:nvSpPr>
          <p:cNvPr id="32" name="íṡḻîďé"/>
          <p:cNvSpPr txBox="1"/>
          <p:nvPr>
            <p:custDataLst>
              <p:tags r:id="rId16"/>
            </p:custDataLst>
          </p:nvPr>
        </p:nvSpPr>
        <p:spPr bwMode="auto">
          <a:xfrm>
            <a:off x="4480434" y="2058517"/>
            <a:ext cx="3139309"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defPPr>
              <a:defRPr lang="zh-CN"/>
            </a:defPPr>
            <a:lvl1pPr>
              <a:lnSpc>
                <a:spcPct val="100000"/>
              </a:lnSpc>
              <a:spcBef>
                <a:spcPct val="0"/>
              </a:spcBef>
              <a:buFontTx/>
              <a:buNone/>
              <a:defRPr b="1">
                <a:solidFill>
                  <a:srgbClr val="3498DB"/>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gn="ctr">
              <a:lnSpc>
                <a:spcPct val="120000"/>
              </a:lnSpc>
            </a:pPr>
            <a:r>
              <a:rPr lang="en-US" altLang="zh-CN" sz="4000" kern="0" spc="300">
                <a:solidFill>
                  <a:srgbClr val="000000"/>
                </a:solidFill>
                <a:latin typeface="微软雅黑" panose="020B0503020204020204" pitchFamily="34" charset="-122"/>
                <a:ea typeface="微软雅黑" panose="020B0503020204020204" pitchFamily="34" charset="-122"/>
              </a:rPr>
              <a:t>2</a:t>
            </a:r>
          </a:p>
        </p:txBody>
      </p:sp>
      <p:sp>
        <p:nvSpPr>
          <p:cNvPr id="36" name="ïşļiḓé"/>
          <p:cNvSpPr/>
          <p:nvPr>
            <p:custDataLst>
              <p:tags r:id="rId17"/>
            </p:custDataLst>
          </p:nvPr>
        </p:nvSpPr>
        <p:spPr bwMode="auto">
          <a:xfrm>
            <a:off x="7844790" y="2489835"/>
            <a:ext cx="3644900" cy="1313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tIns="46800" rIns="90000" bIns="46800" anchor="t" anchorCtr="0"/>
          <a:lstStyle>
            <a:defPPr>
              <a:defRPr lang="zh-CN"/>
            </a:defPPr>
            <a:lvl1pPr marL="0" algn="l" defTabSz="913765" rtl="0" eaLnBrk="1" latinLnBrk="0" hangingPunct="1">
              <a:defRPr sz="1800" kern="1200">
                <a:solidFill>
                  <a:srgbClr val="000000"/>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indent="508000" algn="l">
              <a:lnSpc>
                <a:spcPct val="150000"/>
              </a:lnSpc>
              <a:buClrTx/>
              <a:buSzTx/>
              <a:buFontTx/>
              <a:extLst>
                <a:ext uri="{35155182-B16C-46BC-9424-99874614C6A1}">
                  <wpsdc:indentchars xmlns:wpsdc="http://www.wps.cn/officeDocument/2017/drawingmlCustomData" xmlns="" val="200" checksum="282533468"/>
                </a:ext>
              </a:extLst>
            </a:pPr>
            <a:r>
              <a:rPr lang="zh-CN" altLang="en-US" sz="2000">
                <a:solidFill>
                  <a:schemeClr val="tx1"/>
                </a:solidFill>
                <a:sym typeface="+mn-ea"/>
              </a:rPr>
              <a:t>网络文化一定程度上引导了文化的发展，丰富了一般的文化样态，但网络文化始终是人造的文化，是现实世界文化的延伸因此现实社会的逻辑不可避免地会影响网络本身。</a:t>
            </a:r>
            <a:endParaRPr lang="zh-CN" altLang="en-US" sz="2000">
              <a:solidFill>
                <a:schemeClr val="tx1"/>
              </a:solidFill>
            </a:endParaRPr>
          </a:p>
          <a:p>
            <a:pPr algn="ctr">
              <a:lnSpc>
                <a:spcPct val="120000"/>
              </a:lnSpc>
            </a:pPr>
            <a:endParaRPr lang="zh-CN" altLang="en-US" sz="2000" kern="0" spc="150">
              <a:solidFill>
                <a:schemeClr val="tx1"/>
              </a:solidFill>
              <a:latin typeface="微软雅黑" panose="020B0503020204020204" pitchFamily="34" charset="-122"/>
              <a:ea typeface="微软雅黑" panose="020B0503020204020204" pitchFamily="34" charset="-122"/>
            </a:endParaRPr>
          </a:p>
        </p:txBody>
      </p:sp>
      <p:sp>
        <p:nvSpPr>
          <p:cNvPr id="37" name="íṡḻîďé"/>
          <p:cNvSpPr txBox="1"/>
          <p:nvPr>
            <p:custDataLst>
              <p:tags r:id="rId18"/>
            </p:custDataLst>
          </p:nvPr>
        </p:nvSpPr>
        <p:spPr bwMode="auto">
          <a:xfrm>
            <a:off x="7936246" y="2058517"/>
            <a:ext cx="3124855" cy="41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tIns="46800" rIns="90000" bIns="46800" anchor="ctr"/>
          <a:lstStyle>
            <a:defPPr>
              <a:defRPr lang="zh-CN"/>
            </a:defPPr>
            <a:lvl1pPr>
              <a:lnSpc>
                <a:spcPct val="100000"/>
              </a:lnSpc>
              <a:spcBef>
                <a:spcPct val="0"/>
              </a:spcBef>
              <a:buFontTx/>
              <a:buNone/>
              <a:defRPr b="1">
                <a:solidFill>
                  <a:srgbClr val="3498DB"/>
                </a:solidFill>
              </a:defRPr>
            </a:lvl1pPr>
            <a:lvl2pPr marL="457200" algn="l" defTabSz="913765" rtl="0" eaLnBrk="1" latinLnBrk="0" hangingPunct="1">
              <a:defRPr sz="1800" kern="1200">
                <a:solidFill>
                  <a:srgbClr val="000000"/>
                </a:solidFill>
              </a:defRPr>
            </a:lvl2pPr>
            <a:lvl3pPr marL="914400" algn="l" defTabSz="913765" rtl="0" eaLnBrk="1" latinLnBrk="0" hangingPunct="1">
              <a:defRPr sz="1800" kern="1200">
                <a:solidFill>
                  <a:srgbClr val="000000"/>
                </a:solidFill>
              </a:defRPr>
            </a:lvl3pPr>
            <a:lvl4pPr marL="1371600" algn="l" defTabSz="913765" rtl="0" eaLnBrk="1" latinLnBrk="0" hangingPunct="1">
              <a:defRPr sz="1800" kern="1200">
                <a:solidFill>
                  <a:srgbClr val="000000"/>
                </a:solidFill>
              </a:defRPr>
            </a:lvl4pPr>
            <a:lvl5pPr marL="1828800" algn="l" defTabSz="913765" rtl="0" eaLnBrk="1" latinLnBrk="0" hangingPunct="1">
              <a:defRPr sz="1800" kern="1200">
                <a:solidFill>
                  <a:srgbClr val="000000"/>
                </a:solidFill>
              </a:defRPr>
            </a:lvl5pPr>
            <a:lvl6pPr marL="2286000" algn="l" defTabSz="913765" rtl="0" eaLnBrk="1" latinLnBrk="0" hangingPunct="1">
              <a:defRPr sz="1800" kern="1200">
                <a:solidFill>
                  <a:srgbClr val="000000"/>
                </a:solidFill>
              </a:defRPr>
            </a:lvl6pPr>
            <a:lvl7pPr marL="2743200" algn="l" defTabSz="913765" rtl="0" eaLnBrk="1" latinLnBrk="0" hangingPunct="1">
              <a:defRPr sz="1800" kern="1200">
                <a:solidFill>
                  <a:srgbClr val="000000"/>
                </a:solidFill>
              </a:defRPr>
            </a:lvl7pPr>
            <a:lvl8pPr marL="3200400" algn="l" defTabSz="913765" rtl="0" eaLnBrk="1" latinLnBrk="0" hangingPunct="1">
              <a:defRPr sz="1800" kern="1200">
                <a:solidFill>
                  <a:srgbClr val="000000"/>
                </a:solidFill>
              </a:defRPr>
            </a:lvl8pPr>
            <a:lvl9pPr marL="3657600" algn="l" defTabSz="913765" rtl="0" eaLnBrk="1" latinLnBrk="0" hangingPunct="1">
              <a:defRPr sz="1800" kern="1200">
                <a:solidFill>
                  <a:srgbClr val="000000"/>
                </a:solidFill>
              </a:defRPr>
            </a:lvl9pPr>
          </a:lstStyle>
          <a:p>
            <a:pPr algn="ctr">
              <a:lnSpc>
                <a:spcPct val="120000"/>
              </a:lnSpc>
            </a:pPr>
            <a:r>
              <a:rPr lang="en-US" altLang="zh-CN" sz="4000" kern="0" spc="300">
                <a:solidFill>
                  <a:srgbClr val="000000"/>
                </a:solidFill>
                <a:latin typeface="微软雅黑" panose="020B0503020204020204" pitchFamily="34" charset="-122"/>
                <a:ea typeface="微软雅黑" panose="020B0503020204020204" pitchFamily="34" charset="-122"/>
              </a:rPr>
              <a:t>3</a:t>
            </a:r>
          </a:p>
        </p:txBody>
      </p:sp>
      <p:cxnSp>
        <p:nvCxnSpPr>
          <p:cNvPr id="11" name="直接连接符 10"/>
          <p:cNvCxnSpPr/>
          <p:nvPr>
            <p:custDataLst>
              <p:tags r:id="rId19"/>
            </p:custDataLst>
          </p:nvPr>
        </p:nvCxnSpPr>
        <p:spPr>
          <a:xfrm>
            <a:off x="4305935" y="1202690"/>
            <a:ext cx="0" cy="4699000"/>
          </a:xfrm>
          <a:prstGeom prst="line">
            <a:avLst/>
          </a:prstGeom>
          <a:ln>
            <a:solidFill>
              <a:sysClr val="window" lastClr="FFFFFF">
                <a:lumMod val="65000"/>
              </a:sysClr>
            </a:solidFill>
          </a:ln>
        </p:spPr>
        <p:style>
          <a:lnRef idx="1">
            <a:srgbClr val="1F74AD"/>
          </a:lnRef>
          <a:fillRef idx="0">
            <a:srgbClr val="1F74AD"/>
          </a:fillRef>
          <a:effectRef idx="0">
            <a:srgbClr val="1F74AD"/>
          </a:effectRef>
          <a:fontRef idx="minor">
            <a:srgbClr val="000000"/>
          </a:fontRef>
        </p:style>
      </p:cxn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a:t>二、网络文化的特性</a:t>
            </a:r>
          </a:p>
        </p:txBody>
      </p:sp>
      <p:sp>
        <p:nvSpPr>
          <p:cNvPr id="3" name="内容占位符 2"/>
          <p:cNvSpPr>
            <a:spLocks noGrp="1"/>
          </p:cNvSpPr>
          <p:nvPr>
            <p:ph idx="1"/>
          </p:nvPr>
        </p:nvSpPr>
        <p:spPr/>
        <p:txBody>
          <a:bodyPr>
            <a:normAutofit lnSpcReduction="10000"/>
          </a:bodyPr>
          <a:lstStyle/>
          <a:p>
            <a:r>
              <a:rPr lang="zh-CN" altLang="en-US" sz="2400" b="1">
                <a:solidFill>
                  <a:schemeClr val="tx1"/>
                </a:solidFill>
              </a:rPr>
              <a:t>开放性：</a:t>
            </a:r>
            <a:r>
              <a:rPr lang="zh-CN" altLang="en-US" sz="2000"/>
              <a:t>相比于传统媒体，网络是一种非常低门槛的技术，这使得所有人都可以参与网络文化的种种活动中，进行网络文化的创造和传播。</a:t>
            </a:r>
          </a:p>
          <a:p>
            <a:r>
              <a:rPr lang="zh-CN" altLang="en-US" sz="2400" b="1">
                <a:solidFill>
                  <a:schemeClr val="tx1"/>
                </a:solidFill>
              </a:rPr>
              <a:t>多元性：</a:t>
            </a:r>
            <a:r>
              <a:rPr lang="zh-CN" altLang="en-US" sz="2000"/>
              <a:t>网络文化的多元性体现在网络文化中个体的多元，网络文化的实现与传播的形式的多元，网络中个体价值取向的多元。</a:t>
            </a:r>
          </a:p>
          <a:p>
            <a:r>
              <a:rPr lang="zh-CN" altLang="en-US" sz="2400" b="1">
                <a:solidFill>
                  <a:schemeClr val="tx1"/>
                </a:solidFill>
              </a:rPr>
              <a:t>平等性：</a:t>
            </a:r>
            <a:r>
              <a:rPr lang="zh-CN" altLang="en-US" sz="2000"/>
              <a:t>网络文化中所有用户参与的权利都是平等的，通过大众的选择与优胜劣汰凸显网络中少部分更有话语权的强势者。</a:t>
            </a:r>
          </a:p>
          <a:p>
            <a:r>
              <a:rPr lang="zh-CN" altLang="en-US" sz="2400" b="1">
                <a:solidFill>
                  <a:schemeClr val="tx1"/>
                </a:solidFill>
              </a:rPr>
              <a:t>集群性：</a:t>
            </a:r>
            <a:r>
              <a:rPr lang="zh-CN" altLang="en-US" sz="2000"/>
              <a:t>网络文化最终的走向，总是由网络中多个小个体组成的集群的力量决定，这些集群也使得网络文化的影响力与日俱增。</a:t>
            </a:r>
          </a:p>
          <a:p>
            <a:r>
              <a:rPr lang="zh-CN" altLang="en-US" sz="2400" b="1">
                <a:solidFill>
                  <a:schemeClr val="tx1"/>
                </a:solidFill>
              </a:rPr>
              <a:t>参与性：</a:t>
            </a:r>
            <a:r>
              <a:rPr lang="zh-CN" altLang="en-US" sz="2000"/>
              <a:t>网络强调用户是积极地参与者，只有活跃积极的用户才能实现充满活力的网络文化。</a:t>
            </a:r>
          </a:p>
          <a:p>
            <a:endParaRPr lang="zh-CN" altLang="en-US" sz="200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三、网络文化的典型现象</a:t>
            </a:r>
          </a:p>
        </p:txBody>
      </p:sp>
      <p:sp>
        <p:nvSpPr>
          <p:cNvPr id="3" name="内容占位符 2"/>
          <p:cNvSpPr>
            <a:spLocks noGrp="1"/>
          </p:cNvSpPr>
          <p:nvPr>
            <p:ph idx="1"/>
          </p:nvPr>
        </p:nvSpPr>
        <p:spPr/>
        <p:txBody>
          <a:bodyPr/>
          <a:lstStyle/>
          <a:p>
            <a:r>
              <a:rPr lang="zh-CN" altLang="en-US" sz="2400" b="1">
                <a:solidFill>
                  <a:schemeClr val="tx1"/>
                </a:solidFill>
              </a:rPr>
              <a:t>段子：</a:t>
            </a:r>
            <a:r>
              <a:rPr lang="zh-CN" altLang="en-US" sz="2000"/>
              <a:t>段子是浓缩的民间智慧，是社会的晴雨表，是某些人群人际交往的纽带与润滑剂，可以释放人们情绪，传达犀利幽默的态度，指向特定时期内的典型事件。</a:t>
            </a:r>
          </a:p>
          <a:p>
            <a:r>
              <a:rPr lang="zh-CN" altLang="en-US" sz="2400" b="1">
                <a:solidFill>
                  <a:schemeClr val="tx1"/>
                </a:solidFill>
              </a:rPr>
              <a:t>恶搞：</a:t>
            </a:r>
            <a:r>
              <a:rPr lang="zh-CN" altLang="en-US" sz="2000"/>
              <a:t>恶搞是新兴技术下人们对自由表达的向往的体现，也是娱乐化潮流推动下的一种文化走向，既释放了社会情绪，也成为网络社区交流的一种依托。</a:t>
            </a:r>
          </a:p>
          <a:p>
            <a:r>
              <a:rPr lang="zh-CN" altLang="en-US" sz="2400" b="1">
                <a:solidFill>
                  <a:schemeClr val="tx1"/>
                </a:solidFill>
              </a:rPr>
              <a:t>粉丝：</a:t>
            </a:r>
            <a:r>
              <a:rPr lang="zh-CN" altLang="en-US" sz="2000"/>
              <a:t>网络为追星提供了平台，强化了粉丝的集群性，扩大了粉丝在网络文化方面的生产力，进而扩展网络文化的领域。</a:t>
            </a:r>
          </a:p>
          <a:p>
            <a:r>
              <a:rPr lang="zh-CN" altLang="en-US" sz="2400" b="1">
                <a:solidFill>
                  <a:schemeClr val="tx1"/>
                </a:solidFill>
              </a:rPr>
              <a:t>网红：</a:t>
            </a:r>
            <a:r>
              <a:rPr lang="zh-CN" altLang="en-US" sz="2000"/>
              <a:t>网红指因某件事或某行为而在网络中受广泛关的人。网红更新迭代的快速是不断更迭的网络文化的表征图，多数网红是民间表决的结果，这也使网红逐渐从一个文化概念转变为一个经济概念。</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1575" y="242005"/>
            <a:ext cx="10969200" cy="705600"/>
          </a:xfrm>
        </p:spPr>
        <p:txBody>
          <a:bodyPr/>
          <a:lstStyle/>
          <a:p>
            <a:r>
              <a:rPr lang="zh-CN" altLang="en-US"/>
              <a:t>四、中学生群体中受众较广的几个软件</a:t>
            </a:r>
          </a:p>
        </p:txBody>
      </p:sp>
      <p:sp>
        <p:nvSpPr>
          <p:cNvPr id="3" name="内容占位符 2"/>
          <p:cNvSpPr>
            <a:spLocks noGrp="1"/>
          </p:cNvSpPr>
          <p:nvPr>
            <p:ph idx="1"/>
          </p:nvPr>
        </p:nvSpPr>
        <p:spPr>
          <a:xfrm>
            <a:off x="611575" y="947475"/>
            <a:ext cx="10969200" cy="4759200"/>
          </a:xfrm>
        </p:spPr>
        <p:txBody>
          <a:bodyPr/>
          <a:lstStyle/>
          <a:p>
            <a:r>
              <a:rPr sz="2400" b="1">
                <a:solidFill>
                  <a:schemeClr val="tx1"/>
                </a:solidFill>
              </a:rPr>
              <a:t>哔哩哔哩：</a:t>
            </a:r>
            <a:r>
              <a:rPr lang="en-US" altLang="zh-CN" sz="2000"/>
              <a:t>81.7%</a:t>
            </a:r>
            <a:r>
              <a:rPr sz="2000" u="sng">
                <a:solidFill>
                  <a:schemeClr val="tx1"/>
                </a:solidFill>
              </a:rPr>
              <a:t>用户</a:t>
            </a:r>
            <a:r>
              <a:rPr sz="2000"/>
              <a:t>为三十岁以下的年轻人，用户及其活跃。</a:t>
            </a:r>
            <a:r>
              <a:rPr sz="2000" u="sng">
                <a:solidFill>
                  <a:schemeClr val="tx1"/>
                </a:solidFill>
              </a:rPr>
              <a:t>内容</a:t>
            </a:r>
            <a:r>
              <a:rPr sz="2000"/>
              <a:t>包括生活、游戏、娱乐、动画、科技。</a:t>
            </a:r>
            <a:r>
              <a:rPr lang="en-US" altLang="zh-CN" sz="2000"/>
              <a:t>83%</a:t>
            </a:r>
            <a:r>
              <a:rPr sz="2000"/>
              <a:t>的</a:t>
            </a:r>
            <a:r>
              <a:rPr sz="2000" u="sng">
                <a:solidFill>
                  <a:schemeClr val="tx1"/>
                </a:solidFill>
              </a:rPr>
              <a:t>收入</a:t>
            </a:r>
            <a:r>
              <a:rPr sz="2000"/>
              <a:t>来自游戏</a:t>
            </a:r>
          </a:p>
          <a:p>
            <a:r>
              <a:rPr sz="2400" b="1">
                <a:solidFill>
                  <a:schemeClr val="tx1"/>
                </a:solidFill>
              </a:rPr>
              <a:t>抖音：</a:t>
            </a:r>
            <a:r>
              <a:rPr lang="en-US" altLang="zh-CN" sz="2000"/>
              <a:t>85%</a:t>
            </a:r>
            <a:r>
              <a:rPr sz="2000" u="sng">
                <a:solidFill>
                  <a:schemeClr val="tx1"/>
                </a:solidFill>
              </a:rPr>
              <a:t>用户</a:t>
            </a:r>
            <a:r>
              <a:rPr sz="2000"/>
              <a:t>在</a:t>
            </a:r>
            <a:r>
              <a:rPr lang="en-US" altLang="zh-CN" sz="2000"/>
              <a:t>24</a:t>
            </a:r>
            <a:r>
              <a:rPr sz="2000"/>
              <a:t>岁以下，一二线城市用户和有本科以上学历用户偏多。</a:t>
            </a:r>
            <a:r>
              <a:rPr sz="2000" u="sng">
                <a:solidFill>
                  <a:schemeClr val="tx1"/>
                </a:solidFill>
              </a:rPr>
              <a:t>内容</a:t>
            </a:r>
            <a:r>
              <a:rPr sz="2000"/>
              <a:t>大多为分享城市中的品质生活。主要</a:t>
            </a:r>
            <a:r>
              <a:rPr sz="2000" u="sng">
                <a:solidFill>
                  <a:schemeClr val="tx1"/>
                </a:solidFill>
              </a:rPr>
              <a:t>收入</a:t>
            </a:r>
            <a:r>
              <a:rPr sz="2000"/>
              <a:t>为信息流广告</a:t>
            </a:r>
          </a:p>
          <a:p>
            <a:r>
              <a:rPr sz="2400" b="1">
                <a:solidFill>
                  <a:schemeClr val="tx1"/>
                </a:solidFill>
              </a:rPr>
              <a:t>快手：</a:t>
            </a:r>
            <a:r>
              <a:rPr lang="en-US" altLang="zh-CN" sz="2000"/>
              <a:t>48%</a:t>
            </a:r>
            <a:r>
              <a:rPr sz="2000" u="sng">
                <a:solidFill>
                  <a:schemeClr val="tx1"/>
                </a:solidFill>
              </a:rPr>
              <a:t>用户</a:t>
            </a:r>
            <a:r>
              <a:rPr sz="2000"/>
              <a:t>在</a:t>
            </a:r>
            <a:r>
              <a:rPr lang="en-US" altLang="zh-CN" sz="2000"/>
              <a:t>24</a:t>
            </a:r>
            <a:r>
              <a:rPr sz="2000"/>
              <a:t>岁以下，</a:t>
            </a:r>
            <a:r>
              <a:rPr lang="en-US" altLang="zh-CN" sz="2000"/>
              <a:t>64%</a:t>
            </a:r>
            <a:r>
              <a:rPr sz="2000"/>
              <a:t>用户在三四线城市，用户定位为社会平均人。</a:t>
            </a:r>
            <a:r>
              <a:rPr sz="2000" u="sng">
                <a:solidFill>
                  <a:schemeClr val="tx1"/>
                </a:solidFill>
              </a:rPr>
              <a:t>内容</a:t>
            </a:r>
            <a:r>
              <a:rPr sz="2000"/>
              <a:t>包括以村镇为主的真实生活和各种奇闻趣事。主要</a:t>
            </a:r>
            <a:r>
              <a:rPr sz="2000" u="sng">
                <a:solidFill>
                  <a:schemeClr val="tx1"/>
                </a:solidFill>
              </a:rPr>
              <a:t>收入</a:t>
            </a:r>
            <a:r>
              <a:rPr sz="2000"/>
              <a:t>为信息流广告。</a:t>
            </a:r>
          </a:p>
          <a:p>
            <a:r>
              <a:rPr sz="2400" b="1">
                <a:solidFill>
                  <a:schemeClr val="tx1"/>
                </a:solidFill>
              </a:rPr>
              <a:t>知乎：</a:t>
            </a:r>
            <a:r>
              <a:rPr sz="2000"/>
              <a:t>主要</a:t>
            </a:r>
            <a:r>
              <a:rPr sz="2000" u="sng">
                <a:solidFill>
                  <a:schemeClr val="tx1"/>
                </a:solidFill>
              </a:rPr>
              <a:t>用户</a:t>
            </a:r>
            <a:r>
              <a:rPr sz="2000"/>
              <a:t>为专业技能型人才，中产，学生。</a:t>
            </a:r>
            <a:r>
              <a:rPr sz="2000" u="sng">
                <a:solidFill>
                  <a:schemeClr val="tx1"/>
                </a:solidFill>
              </a:rPr>
              <a:t>内容</a:t>
            </a:r>
            <a:r>
              <a:rPr sz="2000"/>
              <a:t>包括用户对彼此知识的分享和发散思维的整合。</a:t>
            </a:r>
            <a:r>
              <a:rPr lang="en-US" altLang="zh-CN" sz="2000"/>
              <a:t>80%</a:t>
            </a:r>
            <a:r>
              <a:rPr sz="2000" u="sng">
                <a:solidFill>
                  <a:schemeClr val="tx1"/>
                </a:solidFill>
              </a:rPr>
              <a:t>收入</a:t>
            </a:r>
            <a:r>
              <a:rPr sz="2000"/>
              <a:t>来自各种形式的广告</a:t>
            </a:r>
          </a:p>
        </p:txBody>
      </p:sp>
      <p:pic>
        <p:nvPicPr>
          <p:cNvPr id="4" name="图片 3" descr="下载 (2)"/>
          <p:cNvPicPr>
            <a:picLocks noChangeAspect="1"/>
          </p:cNvPicPr>
          <p:nvPr/>
        </p:nvPicPr>
        <p:blipFill>
          <a:blip r:embed="rId3"/>
          <a:stretch>
            <a:fillRect/>
          </a:stretch>
        </p:blipFill>
        <p:spPr>
          <a:xfrm>
            <a:off x="0" y="5136515"/>
            <a:ext cx="2698750" cy="1727835"/>
          </a:xfrm>
          <a:prstGeom prst="rect">
            <a:avLst/>
          </a:prstGeom>
        </p:spPr>
      </p:pic>
      <p:pic>
        <p:nvPicPr>
          <p:cNvPr id="5" name="图片 4" descr="u=12871230,2454062492&amp;fm=26&amp;gp=0"/>
          <p:cNvPicPr>
            <a:picLocks noChangeAspect="1"/>
          </p:cNvPicPr>
          <p:nvPr/>
        </p:nvPicPr>
        <p:blipFill>
          <a:blip r:embed="rId4"/>
          <a:stretch>
            <a:fillRect/>
          </a:stretch>
        </p:blipFill>
        <p:spPr>
          <a:xfrm>
            <a:off x="9025255" y="5130165"/>
            <a:ext cx="3166745" cy="1718310"/>
          </a:xfrm>
          <a:prstGeom prst="rect">
            <a:avLst/>
          </a:prstGeom>
        </p:spPr>
      </p:pic>
      <p:pic>
        <p:nvPicPr>
          <p:cNvPr id="6" name="图片 5" descr="u=3324992890,2812676730&amp;fm=26&amp;gp=0"/>
          <p:cNvPicPr>
            <a:picLocks noChangeAspect="1"/>
          </p:cNvPicPr>
          <p:nvPr/>
        </p:nvPicPr>
        <p:blipFill>
          <a:blip r:embed="rId5"/>
          <a:stretch>
            <a:fillRect/>
          </a:stretch>
        </p:blipFill>
        <p:spPr>
          <a:xfrm>
            <a:off x="5799455" y="5136515"/>
            <a:ext cx="3226435" cy="1718310"/>
          </a:xfrm>
          <a:prstGeom prst="rect">
            <a:avLst/>
          </a:prstGeom>
        </p:spPr>
      </p:pic>
      <p:pic>
        <p:nvPicPr>
          <p:cNvPr id="7" name="图片 6" descr="u=2505182859,1224755995&amp;fm=26&amp;gp=0"/>
          <p:cNvPicPr>
            <a:picLocks noChangeAspect="1"/>
          </p:cNvPicPr>
          <p:nvPr/>
        </p:nvPicPr>
        <p:blipFill>
          <a:blip r:embed="rId6"/>
          <a:stretch>
            <a:fillRect/>
          </a:stretch>
        </p:blipFill>
        <p:spPr>
          <a:xfrm>
            <a:off x="2698750" y="5130165"/>
            <a:ext cx="3101340" cy="1721485"/>
          </a:xfrm>
          <a:prstGeom prst="rect">
            <a:avLst/>
          </a:prstGeom>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五、我国当今网络文化的现状</a:t>
            </a:r>
          </a:p>
        </p:txBody>
      </p:sp>
      <p:sp>
        <p:nvSpPr>
          <p:cNvPr id="3" name="内容占位符 2"/>
          <p:cNvSpPr>
            <a:spLocks noGrp="1"/>
          </p:cNvSpPr>
          <p:nvPr>
            <p:ph idx="1"/>
          </p:nvPr>
        </p:nvSpPr>
        <p:spPr/>
        <p:txBody>
          <a:bodyPr>
            <a:normAutofit lnSpcReduction="10000"/>
          </a:bodyPr>
          <a:lstStyle/>
          <a:p>
            <a:r>
              <a:rPr lang="zh-CN" altLang="en-US" sz="2000" b="1">
                <a:solidFill>
                  <a:schemeClr val="tx1"/>
                </a:solidFill>
              </a:rPr>
              <a:t>国家层面：</a:t>
            </a:r>
            <a:r>
              <a:rPr lang="zh-CN" altLang="en-US" sz="2000">
                <a:solidFill>
                  <a:schemeClr val="tx1"/>
                </a:solidFill>
              </a:rPr>
              <a:t>因为网络带有虚拟性、强势性、全民参与性、大大增加了国家管理的难度。我国通过互联网初期长时间的探索与实践，目前已经确立了一套较为完善的网络管理制度。但是，如今的管理体系仍有一些尚待改进之处，这就给了一些不法分子可趁之机。</a:t>
            </a:r>
          </a:p>
          <a:p>
            <a:r>
              <a:rPr lang="zh-CN" altLang="en-US" sz="2000" b="1">
                <a:solidFill>
                  <a:schemeClr val="tx1"/>
                </a:solidFill>
              </a:rPr>
              <a:t>企业层面：</a:t>
            </a:r>
            <a:r>
              <a:rPr lang="zh-CN" altLang="en-US" sz="2000">
                <a:solidFill>
                  <a:schemeClr val="tx1"/>
                </a:solidFill>
              </a:rPr>
              <a:t>随着互联网的高速发展，大大小小的互联网企业随之不断出现。与之相伴的是企业的经济效益渐渐远大于社会效益，因此部分企业通过不规范竞争，主要如杜撰虚假信息和传播违规内容，来吸引更多流量。</a:t>
            </a:r>
          </a:p>
          <a:p>
            <a:r>
              <a:rPr lang="zh-CN" altLang="en-US" sz="2000" b="1">
                <a:solidFill>
                  <a:schemeClr val="tx1"/>
                </a:solidFill>
              </a:rPr>
              <a:t>个人层面：</a:t>
            </a:r>
            <a:r>
              <a:rPr lang="zh-CN" altLang="en-US" sz="2000">
                <a:solidFill>
                  <a:schemeClr val="tx1"/>
                </a:solidFill>
              </a:rPr>
              <a:t>当代青少年不仅是网络文化的消费者，传播者，更是网络文化的重要生产者。网络文化因涵盖面广，内容新鲜有趣，成为了大部分中学生拓展新知，开拓眼界的主要渠道。然而，网络虚拟性的特点削弱了传统社会道德对人的约束，使其随意放纵言行。少数极受追捧的网络红人或因自身能力不足，或因贪图个人利益，而颠倒是非荣辱，颠覆主流价值观念，诱导网络舆论。当代中学生正处于思辨能力高速发展的时期，难免受其负面影响。</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六、对网络文化的优劣分析</a:t>
            </a:r>
          </a:p>
        </p:txBody>
      </p:sp>
      <p:sp>
        <p:nvSpPr>
          <p:cNvPr id="3" name="内容占位符 2"/>
          <p:cNvSpPr>
            <a:spLocks noGrp="1"/>
          </p:cNvSpPr>
          <p:nvPr>
            <p:ph idx="1"/>
          </p:nvPr>
        </p:nvSpPr>
        <p:spPr>
          <a:xfrm>
            <a:off x="77470" y="2237105"/>
            <a:ext cx="7558405" cy="3062605"/>
          </a:xfrm>
          <a:solidFill>
            <a:srgbClr val="0C3B72"/>
          </a:solidFill>
        </p:spPr>
        <p:txBody>
          <a:bodyPr/>
          <a:lstStyle/>
          <a:p>
            <a:r>
              <a:rPr lang="zh-CN" altLang="en-US" sz="2000">
                <a:solidFill>
                  <a:schemeClr val="bg1"/>
                </a:solidFill>
              </a:rPr>
              <a:t>网络文化对中学生积极的影响主要有极大地拓展眼界、丰富了课余生活、提升了思想高度和深度、提高了审美标准、方便了日常学习和生活、扩大了人际交往的内容和范围等。</a:t>
            </a:r>
          </a:p>
          <a:p>
            <a:r>
              <a:rPr lang="zh-CN" altLang="en-US" sz="2000">
                <a:solidFill>
                  <a:schemeClr val="bg1"/>
                </a:solidFill>
              </a:rPr>
              <a:t>网络文化对中学生消极的影响主要有被不法之徒侵犯个人信息隐私、过度沉迷影响身心健康、过于投入影响现实学习与生活、缺少自控能力而过度消费、受网络舆论引导而缺少独立思维能力等。</a:t>
            </a:r>
          </a:p>
        </p:txBody>
      </p:sp>
      <p:pic>
        <p:nvPicPr>
          <p:cNvPr id="4" name="图片 3" descr="u=2118436170,916771980&amp;fm=26&amp;gp=0"/>
          <p:cNvPicPr>
            <a:picLocks noChangeAspect="1"/>
          </p:cNvPicPr>
          <p:nvPr/>
        </p:nvPicPr>
        <p:blipFill>
          <a:blip r:embed="rId3"/>
          <a:stretch>
            <a:fillRect/>
          </a:stretch>
        </p:blipFill>
        <p:spPr>
          <a:xfrm>
            <a:off x="7635875" y="2237105"/>
            <a:ext cx="4556125" cy="3033395"/>
          </a:xfrm>
          <a:prstGeom prst="rect">
            <a:avLst/>
          </a:prstGeom>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11575" y="2223825"/>
            <a:ext cx="10969200" cy="4759200"/>
          </a:xfrm>
        </p:spPr>
        <p:txBody>
          <a:bodyPr/>
          <a:lstStyle/>
          <a:p>
            <a:pPr marL="0" indent="0" algn="ctr">
              <a:buNone/>
            </a:pPr>
            <a:r>
              <a:rPr lang="zh-CN" altLang="en-US" sz="4800" b="1">
                <a:solidFill>
                  <a:schemeClr val="tx1"/>
                </a:solidFill>
              </a:rPr>
              <a:t>第四部分</a:t>
            </a:r>
          </a:p>
          <a:p>
            <a:pPr marL="0" indent="0" algn="ctr">
              <a:buNone/>
            </a:pPr>
            <a:r>
              <a:rPr lang="zh-CN" altLang="en-US" sz="4800" b="1">
                <a:solidFill>
                  <a:schemeClr val="tx1"/>
                </a:solidFill>
              </a:rPr>
              <a:t>中学生合理运用网络的建议</a:t>
            </a: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4"/>
          <a:stretch>
            <a:fillRect/>
          </a:stretch>
        </a:blipFill>
        <a:effectLst/>
      </p:bgPr>
    </p:bg>
    <p:spTree>
      <p:nvGrpSpPr>
        <p:cNvPr id="1" name=""/>
        <p:cNvGrpSpPr/>
        <p:nvPr/>
      </p:nvGrpSpPr>
      <p:grpSpPr>
        <a:xfrm>
          <a:off x="0" y="0"/>
          <a:ext cx="0" cy="0"/>
          <a:chOff x="0" y="0"/>
          <a:chExt cx="0" cy="0"/>
        </a:xfrm>
      </p:grpSpPr>
      <p:sp>
        <p:nvSpPr>
          <p:cNvPr id="2" name="未知 1"/>
          <p:cNvSpPr/>
          <p:nvPr>
            <p:custDataLst>
              <p:tags r:id="rId2"/>
            </p:custDataLst>
          </p:nvPr>
        </p:nvSpPr>
        <p:spPr>
          <a:xfrm>
            <a:off x="-2" y="-1"/>
            <a:ext cx="12192000" cy="6858000"/>
          </a:xfrm>
          <a:prstGeom prst="rect">
            <a:avLst/>
          </a:prstGeom>
          <a:gradFill>
            <a:gsLst>
              <a:gs pos="50000">
                <a:srgbClr val="71D7D3">
                  <a:alpha val="50000"/>
                </a:srgbClr>
              </a:gs>
              <a:gs pos="0">
                <a:srgbClr val="B8C2AE">
                  <a:alpha val="50000"/>
                </a:srgbClr>
              </a:gs>
              <a:gs pos="99000">
                <a:srgbClr val="1FEEFE">
                  <a:alpha val="50000"/>
                </a:srgbClr>
              </a:gs>
            </a:gsLst>
            <a:lin ang="18900000"/>
          </a:gradFill>
        </p:spPr>
      </p:sp>
      <p:sp>
        <p:nvSpPr>
          <p:cNvPr id="4" name="矩形 3"/>
          <p:cNvSpPr/>
          <p:nvPr/>
        </p:nvSpPr>
        <p:spPr>
          <a:xfrm>
            <a:off x="0" y="772795"/>
            <a:ext cx="12168505" cy="5391785"/>
          </a:xfrm>
          <a:prstGeom prst="rect">
            <a:avLst/>
          </a:prstGeom>
          <a:solidFill>
            <a:srgbClr val="1A7D8C">
              <a:alpha val="63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内容占位符 2"/>
          <p:cNvSpPr>
            <a:spLocks noGrp="1"/>
          </p:cNvSpPr>
          <p:nvPr>
            <p:ph idx="1"/>
          </p:nvPr>
        </p:nvSpPr>
        <p:spPr>
          <a:xfrm>
            <a:off x="462280" y="1178560"/>
            <a:ext cx="11280775" cy="4759325"/>
          </a:xfrm>
        </p:spPr>
        <p:txBody>
          <a:bodyPr>
            <a:normAutofit/>
          </a:bodyPr>
          <a:lstStyle/>
          <a:p>
            <a:r>
              <a:rPr lang="zh-CN" altLang="en-US" sz="2000">
                <a:solidFill>
                  <a:schemeClr val="bg1"/>
                </a:solidFill>
              </a:rPr>
              <a:t>尝试规划一份自己的网络使用作息表，并向监护人或同学求助，对此建立一套简单的奖惩制度，防止过度的沉迷。</a:t>
            </a:r>
          </a:p>
          <a:p>
            <a:r>
              <a:rPr lang="zh-CN" altLang="en-US" sz="2000">
                <a:solidFill>
                  <a:schemeClr val="bg1"/>
                </a:solidFill>
              </a:rPr>
              <a:t>通过实名认证、密保绑定等方式，尽量为自己在网络中的信息加密保护，同时在登入陌生或私营网站时提高警惕，时刻铭记个人信息不轻易泄露。</a:t>
            </a:r>
          </a:p>
          <a:p>
            <a:r>
              <a:rPr lang="zh-CN" altLang="en-US" sz="2000">
                <a:solidFill>
                  <a:schemeClr val="bg1"/>
                </a:solidFill>
              </a:rPr>
              <a:t>在网络中发表观点与看法，或吸纳他人的观点与看法时，不只是单纯地胞吞胞吐，而要稍加思索，如是什么、为什么、怎么办、对自身的意义等，培养出独立思维的能力。</a:t>
            </a:r>
          </a:p>
          <a:p>
            <a:r>
              <a:rPr lang="zh-CN" altLang="en-US" sz="2000">
                <a:solidFill>
                  <a:schemeClr val="bg1"/>
                </a:solidFill>
              </a:rPr>
              <a:t>在现实生活中更多体会生活的美好，如外出旅游，与朋友聚会，培养兴趣爱好等，通过这样的方式区分网络与现实，成为一个全面的人。</a:t>
            </a:r>
          </a:p>
          <a:p>
            <a:r>
              <a:rPr lang="zh-CN" altLang="en-US" sz="2000">
                <a:solidFill>
                  <a:schemeClr val="bg1"/>
                </a:solidFill>
              </a:rPr>
              <a:t>更多的在生活中用网络进行学习，工作等有价值，意义的活动，避免过度娱乐化。</a:t>
            </a:r>
          </a:p>
          <a:p>
            <a:r>
              <a:rPr lang="zh-CN" altLang="en-US" sz="2000">
                <a:solidFill>
                  <a:schemeClr val="bg1"/>
                </a:solidFill>
              </a:rPr>
              <a:t>在现实生活中努力提升自己的科学文化水平，提升创造优质内容的能力。</a:t>
            </a: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pic>
        <p:nvPicPr>
          <p:cNvPr id="5" name="图片 4" descr="&amp;pky8870805549&amp;2&amp;"/>
          <p:cNvPicPr>
            <a:picLocks noChangeAspect="1"/>
          </p:cNvPicPr>
          <p:nvPr/>
        </p:nvPicPr>
        <p:blipFill>
          <a:blip r:embed="rId3"/>
          <a:stretch>
            <a:fillRect/>
          </a:stretch>
        </p:blipFill>
        <p:spPr>
          <a:xfrm>
            <a:off x="0" y="0"/>
            <a:ext cx="12192635" cy="6886575"/>
          </a:xfrm>
          <a:prstGeom prst="rect">
            <a:avLst/>
          </a:prstGeom>
        </p:spPr>
      </p:pic>
      <p:sp>
        <p:nvSpPr>
          <p:cNvPr id="2" name="标题 1"/>
          <p:cNvSpPr>
            <a:spLocks noGrp="1"/>
          </p:cNvSpPr>
          <p:nvPr>
            <p:ph type="title"/>
          </p:nvPr>
        </p:nvSpPr>
        <p:spPr>
          <a:xfrm>
            <a:off x="611575" y="665550"/>
            <a:ext cx="10969200" cy="705600"/>
          </a:xfrm>
        </p:spPr>
        <p:txBody>
          <a:bodyPr>
            <a:noAutofit/>
          </a:bodyPr>
          <a:lstStyle/>
          <a:p>
            <a:pPr algn="ctr"/>
            <a:r>
              <a:rPr lang="zh-CN" altLang="en-US" sz="6000">
                <a:solidFill>
                  <a:srgbClr val="192630"/>
                </a:solidFill>
              </a:rPr>
              <a:t>目    录</a:t>
            </a:r>
          </a:p>
        </p:txBody>
      </p:sp>
      <p:sp>
        <p:nvSpPr>
          <p:cNvPr id="9" name="矩形 8"/>
          <p:cNvSpPr/>
          <p:nvPr/>
        </p:nvSpPr>
        <p:spPr>
          <a:xfrm>
            <a:off x="1029335" y="1856105"/>
            <a:ext cx="7465695" cy="3636010"/>
          </a:xfrm>
          <a:prstGeom prst="rect">
            <a:avLst/>
          </a:prstGeom>
          <a:solidFill>
            <a:srgbClr val="B3CBD7"/>
          </a:solidFill>
          <a:ln>
            <a:noFill/>
          </a:ln>
        </p:spPr>
        <p:txBody>
          <a:bodyPr wrap="square" rtlCol="0" anchor="t">
            <a:spAutoFit/>
          </a:bodyPr>
          <a:lstStyle/>
          <a:p>
            <a:pPr algn="l">
              <a:lnSpc>
                <a:spcPct val="180000"/>
              </a:lnSpc>
            </a:pPr>
            <a:r>
              <a:rPr lang="en-US" altLang="zh-CN" sz="3200" b="1" kern="0">
                <a:ln w="9525">
                  <a:noFill/>
                  <a:prstDash val="solid"/>
                </a:ln>
                <a:solidFill>
                  <a:srgbClr val="192630"/>
                </a:solidFill>
                <a:effectLst/>
              </a:rPr>
              <a:t>1. </a:t>
            </a:r>
            <a:r>
              <a:rPr lang="zh-CN" altLang="en-US" sz="3200" b="1" kern="0">
                <a:ln w="9525">
                  <a:noFill/>
                  <a:prstDash val="solid"/>
                </a:ln>
                <a:solidFill>
                  <a:srgbClr val="192630"/>
                </a:solidFill>
                <a:effectLst/>
              </a:rPr>
              <a:t>课题提出的背景、原因与目的</a:t>
            </a:r>
          </a:p>
          <a:p>
            <a:pPr algn="l">
              <a:lnSpc>
                <a:spcPct val="180000"/>
              </a:lnSpc>
            </a:pPr>
            <a:r>
              <a:rPr lang="en-US" altLang="zh-CN" sz="3200" b="1" kern="0">
                <a:ln w="9525">
                  <a:noFill/>
                  <a:prstDash val="solid"/>
                </a:ln>
                <a:solidFill>
                  <a:srgbClr val="192630"/>
                </a:solidFill>
                <a:effectLst/>
              </a:rPr>
              <a:t>2. </a:t>
            </a:r>
            <a:r>
              <a:rPr lang="zh-CN" altLang="en-US" sz="3200" b="1" kern="0">
                <a:ln w="9525">
                  <a:noFill/>
                  <a:prstDash val="solid"/>
                </a:ln>
                <a:solidFill>
                  <a:srgbClr val="192630"/>
                </a:solidFill>
                <a:effectLst/>
              </a:rPr>
              <a:t>研究过程</a:t>
            </a:r>
          </a:p>
          <a:p>
            <a:pPr algn="l">
              <a:lnSpc>
                <a:spcPct val="180000"/>
              </a:lnSpc>
            </a:pPr>
            <a:r>
              <a:rPr lang="en-US" altLang="zh-CN" sz="3200" b="1" kern="0">
                <a:ln w="9525">
                  <a:noFill/>
                  <a:prstDash val="solid"/>
                </a:ln>
                <a:solidFill>
                  <a:srgbClr val="192630"/>
                </a:solidFill>
                <a:effectLst/>
              </a:rPr>
              <a:t>3. </a:t>
            </a:r>
            <a:r>
              <a:rPr lang="zh-CN" altLang="en-US" sz="3200" b="1" kern="0">
                <a:ln w="9525">
                  <a:noFill/>
                  <a:prstDash val="solid"/>
                </a:ln>
                <a:solidFill>
                  <a:srgbClr val="192630"/>
                </a:solidFill>
                <a:effectLst/>
              </a:rPr>
              <a:t>对研究结果的总结</a:t>
            </a:r>
          </a:p>
          <a:p>
            <a:pPr algn="l">
              <a:lnSpc>
                <a:spcPct val="180000"/>
              </a:lnSpc>
            </a:pPr>
            <a:r>
              <a:rPr lang="en-US" altLang="zh-CN" sz="3200" b="1" kern="0">
                <a:ln w="9525">
                  <a:noFill/>
                  <a:prstDash val="solid"/>
                </a:ln>
                <a:solidFill>
                  <a:srgbClr val="192630"/>
                </a:solidFill>
                <a:effectLst/>
              </a:rPr>
              <a:t>4. </a:t>
            </a:r>
            <a:r>
              <a:rPr lang="zh-CN" altLang="en-US" sz="3200" b="1" kern="0">
                <a:ln w="9525">
                  <a:noFill/>
                  <a:prstDash val="solid"/>
                </a:ln>
                <a:solidFill>
                  <a:srgbClr val="192630"/>
                </a:solidFill>
                <a:effectLst/>
              </a:rPr>
              <a:t>为中学生更合理运用网络提出建议</a:t>
            </a: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11505" y="2371090"/>
            <a:ext cx="10968990" cy="2116455"/>
          </a:xfrm>
        </p:spPr>
        <p:txBody>
          <a:bodyPr>
            <a:normAutofit fontScale="90000"/>
          </a:bodyPr>
          <a:lstStyle/>
          <a:p>
            <a:pPr algn="ctr">
              <a:lnSpc>
                <a:spcPct val="150000"/>
              </a:lnSpc>
            </a:pPr>
            <a:r>
              <a:rPr lang="zh-CN" altLang="en-US" sz="4800"/>
              <a:t>第一部分</a:t>
            </a:r>
            <a:br>
              <a:rPr lang="zh-CN" altLang="en-US" sz="4800"/>
            </a:br>
            <a:r>
              <a:rPr lang="zh-CN" altLang="en-US" sz="4800"/>
              <a:t>课题提出的背景、原因与目的</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0" y="1837055"/>
            <a:ext cx="8159750" cy="3270885"/>
          </a:xfrm>
          <a:solidFill>
            <a:srgbClr val="2F899C"/>
          </a:solidFill>
        </p:spPr>
        <p:txBody>
          <a:bodyPr>
            <a:noAutofit/>
          </a:bodyPr>
          <a:lstStyle/>
          <a:p>
            <a:pPr marL="0" indent="0">
              <a:lnSpc>
                <a:spcPct val="120000"/>
              </a:lnSpc>
              <a:spcBef>
                <a:spcPts val="2000"/>
              </a:spcBef>
              <a:buNone/>
            </a:pPr>
            <a:r>
              <a:rPr lang="en-US" altLang="zh-CN">
                <a:solidFill>
                  <a:schemeClr val="bg1"/>
                </a:solidFill>
              </a:rPr>
              <a:t>    </a:t>
            </a:r>
            <a:r>
              <a:rPr lang="zh-CN" altLang="en-US">
                <a:solidFill>
                  <a:schemeClr val="bg1"/>
                </a:solidFill>
              </a:rPr>
              <a:t>当今世界日新月异，</a:t>
            </a:r>
            <a:r>
              <a:rPr>
                <a:solidFill>
                  <a:schemeClr val="bg1"/>
                </a:solidFill>
                <a:sym typeface="+mn-ea"/>
              </a:rPr>
              <a:t>科技的进步的确为人类打开了一扇又一扇新世界的大门，使我们认识世界的方式更加开阔与多元。其中，</a:t>
            </a:r>
            <a:r>
              <a:rPr lang="zh-CN" altLang="en-US">
                <a:solidFill>
                  <a:schemeClr val="bg1"/>
                </a:solidFill>
              </a:rPr>
              <a:t>网络文化发展尤为迅速，随着网络的发展和普及，网络文化越来越多的影响到中学生的日常学习和生活，网络不仅拓展了中学生获取新知的渠道，也极大地丰富了中学生的课余生活。</a:t>
            </a:r>
          </a:p>
          <a:p>
            <a:pPr marL="0" algn="l">
              <a:lnSpc>
                <a:spcPct val="120000"/>
              </a:lnSpc>
              <a:spcAft>
                <a:spcPts val="0"/>
              </a:spcAft>
              <a:buClrTx/>
              <a:buSzTx/>
              <a:buNone/>
            </a:pPr>
            <a:r>
              <a:rPr lang="zh-CN" altLang="en-US">
                <a:solidFill>
                  <a:schemeClr val="bg1"/>
                </a:solidFill>
              </a:rPr>
              <a:t>    </a:t>
            </a:r>
            <a:r>
              <a:rPr lang="en-US" altLang="zh-CN">
                <a:solidFill>
                  <a:schemeClr val="bg1"/>
                </a:solidFill>
              </a:rPr>
              <a:t>但是，我们同时也需要警惕，网络文化的发展为人们带来的消极的影响。就我们学生层次来讲，部分中学生沉迷于网络而影响了正常的学习生活，部分中学生更深受网络中负面信息的影响。总体来看，部分中学生没有能力独自合理运用网络。</a:t>
            </a:r>
          </a:p>
        </p:txBody>
      </p:sp>
      <p:pic>
        <p:nvPicPr>
          <p:cNvPr id="2" name="图片 1" descr="&amp;pky8870794074&amp;2&amp;"/>
          <p:cNvPicPr>
            <a:picLocks noChangeAspect="1"/>
          </p:cNvPicPr>
          <p:nvPr/>
        </p:nvPicPr>
        <p:blipFill>
          <a:blip r:embed="rId3"/>
          <a:srcRect l="12856" r="4976"/>
          <a:stretch>
            <a:fillRect/>
          </a:stretch>
        </p:blipFill>
        <p:spPr>
          <a:xfrm>
            <a:off x="8160385" y="1837690"/>
            <a:ext cx="4031615" cy="3270250"/>
          </a:xfrm>
          <a:prstGeom prst="rect">
            <a:avLst/>
          </a:prstGeom>
        </p:spPr>
      </p:pic>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427220" y="2268855"/>
            <a:ext cx="7764780" cy="2499360"/>
          </a:xfrm>
          <a:solidFill>
            <a:srgbClr val="0B1E33"/>
          </a:solidFill>
        </p:spPr>
        <p:txBody>
          <a:bodyPr>
            <a:noAutofit/>
          </a:bodyPr>
          <a:lstStyle/>
          <a:p>
            <a:pPr marL="0" indent="0">
              <a:lnSpc>
                <a:spcPct val="140000"/>
              </a:lnSpc>
              <a:buNone/>
            </a:pPr>
            <a:r>
              <a:rPr lang="en-US" altLang="zh-CN" sz="1800">
                <a:solidFill>
                  <a:schemeClr val="bg1"/>
                </a:solidFill>
              </a:rPr>
              <a:t>      </a:t>
            </a:r>
            <a:r>
              <a:rPr lang="zh-CN" altLang="en-US" sz="1800">
                <a:solidFill>
                  <a:schemeClr val="bg1"/>
                </a:solidFill>
              </a:rPr>
              <a:t>在当今网络文化良莠不齐的环境下，关于如何让中学生接触网络文化，怎样接触优秀的，影响好的网络文化需求日益迫切。在现今的校园生活中，我们接触的网络文化以及其衍生物已经成为了学生们的普遍话题，时刻影响着我们的生活，对此作出调查，意在使参与研究的成员对网络文化有更深层的认识，同时主动探索如何通过网络为中学生提供更多积极影响。</a:t>
            </a:r>
          </a:p>
        </p:txBody>
      </p:sp>
      <p:pic>
        <p:nvPicPr>
          <p:cNvPr id="5" name="图片 4" descr="u=2818481827,1351306113&amp;fm=26&amp;gp=0"/>
          <p:cNvPicPr>
            <a:picLocks noChangeAspect="1"/>
          </p:cNvPicPr>
          <p:nvPr/>
        </p:nvPicPr>
        <p:blipFill>
          <a:blip r:embed="rId3"/>
          <a:stretch>
            <a:fillRect/>
          </a:stretch>
        </p:blipFill>
        <p:spPr>
          <a:xfrm>
            <a:off x="0" y="2268855"/>
            <a:ext cx="4427220" cy="2499360"/>
          </a:xfrm>
          <a:prstGeom prst="rect">
            <a:avLst/>
          </a:prstGeom>
        </p:spPr>
      </p:pic>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24885" y="2336855"/>
            <a:ext cx="10969200" cy="4759200"/>
          </a:xfrm>
        </p:spPr>
        <p:txBody>
          <a:bodyPr/>
          <a:lstStyle/>
          <a:p>
            <a:pPr marL="0" indent="0" algn="ctr">
              <a:buNone/>
            </a:pPr>
            <a:r>
              <a:rPr lang="zh-CN" altLang="en-US" sz="4800" b="1" spc="300">
                <a:solidFill>
                  <a:schemeClr val="tx1">
                    <a:lumMod val="85000"/>
                    <a:lumOff val="15000"/>
                  </a:schemeClr>
                </a:solidFill>
                <a:cs typeface="+mj-cs"/>
              </a:rPr>
              <a:t>第二部分</a:t>
            </a:r>
          </a:p>
          <a:p>
            <a:pPr marL="0" indent="0" algn="ctr">
              <a:buNone/>
            </a:pPr>
            <a:r>
              <a:rPr lang="zh-CN" altLang="en-US" sz="4800" b="1" spc="300">
                <a:solidFill>
                  <a:schemeClr val="tx1">
                    <a:lumMod val="85000"/>
                    <a:lumOff val="15000"/>
                  </a:schemeClr>
                </a:solidFill>
                <a:cs typeface="+mj-cs"/>
              </a:rPr>
              <a:t>研究过程</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08400" y="664915"/>
            <a:ext cx="10969200" cy="705600"/>
          </a:xfrm>
        </p:spPr>
        <p:txBody>
          <a:bodyPr/>
          <a:lstStyle/>
          <a:p>
            <a:r>
              <a:rPr lang="zh-CN" altLang="en-US"/>
              <a:t>一、小组成员的分工</a:t>
            </a:r>
          </a:p>
        </p:txBody>
      </p:sp>
      <p:sp>
        <p:nvSpPr>
          <p:cNvPr id="3" name="内容占位符 2"/>
          <p:cNvSpPr>
            <a:spLocks noGrp="1"/>
          </p:cNvSpPr>
          <p:nvPr>
            <p:ph idx="1"/>
          </p:nvPr>
        </p:nvSpPr>
        <p:spPr/>
        <p:txBody>
          <a:bodyPr/>
          <a:lstStyle/>
          <a:p>
            <a:pPr marL="0" indent="0">
              <a:buNone/>
            </a:pPr>
            <a:r>
              <a:rPr lang="zh-CN" altLang="en-US" sz="2400" b="1" dirty="0"/>
              <a:t>确定研究方向：</a:t>
            </a:r>
            <a:r>
              <a:rPr lang="zh-CN" altLang="en-US" sz="2400" dirty="0"/>
              <a:t>许一诺</a:t>
            </a:r>
          </a:p>
          <a:p>
            <a:pPr marL="0" indent="0">
              <a:buNone/>
            </a:pPr>
            <a:r>
              <a:rPr lang="zh-CN" altLang="en-US" sz="2400" b="1" dirty="0"/>
              <a:t>细化研究内容：</a:t>
            </a:r>
            <a:r>
              <a:rPr lang="zh-CN" altLang="en-US" sz="2400" dirty="0"/>
              <a:t>黄思远</a:t>
            </a:r>
          </a:p>
          <a:p>
            <a:pPr marL="0" indent="0">
              <a:buNone/>
            </a:pPr>
            <a:r>
              <a:rPr lang="zh-CN" altLang="en-US" sz="2400" b="1" dirty="0"/>
              <a:t>资料文献查找：</a:t>
            </a:r>
            <a:r>
              <a:rPr lang="zh-CN" altLang="en-US" sz="2400" dirty="0"/>
              <a:t>许一诺，王小渔，张小博，平凡，</a:t>
            </a:r>
            <a:r>
              <a:rPr lang="zh-CN" altLang="en-US" sz="2400" dirty="0" smtClean="0"/>
              <a:t>袁睦</a:t>
            </a:r>
            <a:r>
              <a:rPr altLang="en-US" sz="2400" smtClean="0"/>
              <a:t>尧</a:t>
            </a:r>
            <a:r>
              <a:rPr lang="zh-CN" altLang="en-US" sz="2400" smtClean="0"/>
              <a:t>，</a:t>
            </a:r>
            <a:r>
              <a:rPr lang="zh-CN" altLang="en-US" sz="2400" dirty="0"/>
              <a:t>黄思远</a:t>
            </a:r>
          </a:p>
          <a:p>
            <a:pPr marL="0" indent="0">
              <a:buNone/>
            </a:pPr>
            <a:r>
              <a:rPr lang="zh-CN" altLang="en-US" sz="2400" b="1" dirty="0"/>
              <a:t>调查问卷制作及采访：</a:t>
            </a:r>
            <a:r>
              <a:rPr lang="zh-CN" altLang="en-US" sz="2400" dirty="0"/>
              <a:t>许一诺，王诗语，</a:t>
            </a:r>
            <a:r>
              <a:rPr lang="zh-CN" altLang="en-US" sz="2400" dirty="0" smtClean="0"/>
              <a:t>杨子俊</a:t>
            </a:r>
            <a:r>
              <a:rPr lang="en-US" altLang="zh-CN" sz="2400" dirty="0" smtClean="0"/>
              <a:t>,</a:t>
            </a:r>
            <a:r>
              <a:rPr sz="2400" dirty="0" smtClean="0"/>
              <a:t>田佳泰</a:t>
            </a:r>
            <a:endParaRPr lang="zh-CN" altLang="en-US" sz="2400" dirty="0"/>
          </a:p>
          <a:p>
            <a:pPr marL="0" indent="0">
              <a:buNone/>
            </a:pPr>
            <a:r>
              <a:rPr lang="zh-CN" altLang="en-US" sz="2400" b="1" dirty="0"/>
              <a:t>总结整理资料及撰写报告：</a:t>
            </a:r>
            <a:r>
              <a:rPr lang="zh-CN" altLang="en-US" sz="2400" dirty="0"/>
              <a:t>许一诺，黄思远</a:t>
            </a: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二、研究日程表</a:t>
            </a:r>
          </a:p>
        </p:txBody>
      </p:sp>
      <p:sp>
        <p:nvSpPr>
          <p:cNvPr id="3" name="内容占位符 2"/>
          <p:cNvSpPr>
            <a:spLocks noGrp="1"/>
          </p:cNvSpPr>
          <p:nvPr>
            <p:ph idx="1"/>
          </p:nvPr>
        </p:nvSpPr>
        <p:spPr/>
        <p:txBody>
          <a:bodyPr>
            <a:normAutofit/>
          </a:bodyPr>
          <a:lstStyle/>
          <a:p>
            <a:r>
              <a:rPr lang="zh-CN" altLang="en-US" sz="2000" b="1">
                <a:solidFill>
                  <a:schemeClr val="tx1"/>
                </a:solidFill>
              </a:rPr>
              <a:t>2020.10.4</a:t>
            </a:r>
            <a:r>
              <a:rPr lang="zh-CN" altLang="en-US" sz="2000" b="1"/>
              <a:t>：</a:t>
            </a:r>
            <a:r>
              <a:rPr lang="zh-CN" altLang="en-US" sz="2000"/>
              <a:t>拟定题目完毕，召集小组成员，确定总方向</a:t>
            </a:r>
          </a:p>
          <a:p>
            <a:r>
              <a:rPr lang="zh-CN" altLang="en-US" sz="2000" b="1">
                <a:solidFill>
                  <a:schemeClr val="tx1"/>
                </a:solidFill>
              </a:rPr>
              <a:t>2020.10.5~7</a:t>
            </a:r>
            <a:r>
              <a:rPr lang="zh-CN" altLang="en-US" sz="2000"/>
              <a:t>：成员进行讨论，细化内容、分配工作，撰写开题报告，开始研究。</a:t>
            </a:r>
          </a:p>
          <a:p>
            <a:r>
              <a:rPr lang="zh-CN" altLang="en-US" sz="2000" b="1">
                <a:solidFill>
                  <a:schemeClr val="tx1"/>
                </a:solidFill>
              </a:rPr>
              <a:t>2020.10.14~17</a:t>
            </a:r>
            <a:r>
              <a:rPr lang="zh-CN" altLang="en-US" sz="2000"/>
              <a:t>：通过对于文献的研究，结合当代中学生学习生活现状制作调查问卷。</a:t>
            </a:r>
          </a:p>
          <a:p>
            <a:r>
              <a:rPr lang="zh-CN" altLang="en-US" sz="2000" b="1">
                <a:solidFill>
                  <a:schemeClr val="tx1"/>
                </a:solidFill>
              </a:rPr>
              <a:t>2020.10.20~12.1</a:t>
            </a:r>
            <a:r>
              <a:rPr lang="zh-CN" altLang="en-US" sz="2000"/>
              <a:t>：通过网络渠道和现实采访发放调查问卷，继续查阅文献资料。</a:t>
            </a:r>
          </a:p>
          <a:p>
            <a:r>
              <a:rPr lang="zh-CN" altLang="en-US" sz="2000" b="1">
                <a:solidFill>
                  <a:schemeClr val="tx1"/>
                </a:solidFill>
              </a:rPr>
              <a:t>2020.12.9</a:t>
            </a:r>
            <a:r>
              <a:rPr lang="zh-CN" altLang="en-US" sz="2000"/>
              <a:t>：总结问卷调查结果和搜集到的资料文献，进行讨论分析，撰写结题报告，制作PPT。</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11575" y="2294310"/>
            <a:ext cx="10969200" cy="4759200"/>
          </a:xfrm>
        </p:spPr>
        <p:txBody>
          <a:bodyPr/>
          <a:lstStyle/>
          <a:p>
            <a:pPr marL="0" indent="0" algn="ctr">
              <a:buNone/>
            </a:pPr>
            <a:r>
              <a:rPr lang="zh-CN" altLang="en-US" sz="4800" b="1">
                <a:solidFill>
                  <a:schemeClr val="tx1"/>
                </a:solidFill>
              </a:rPr>
              <a:t>第三部分</a:t>
            </a:r>
          </a:p>
          <a:p>
            <a:pPr marL="0" indent="0" algn="ctr">
              <a:buNone/>
            </a:pPr>
            <a:r>
              <a:rPr lang="zh-CN" altLang="en-US" sz="4800" b="1">
                <a:solidFill>
                  <a:schemeClr val="tx1"/>
                </a:solidFill>
              </a:rPr>
              <a:t>对研究结果的总结</a:t>
            </a:r>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633_3*l_h_i*1_1_1"/>
  <p:tag name="KSO_WM_TEMPLATE_CATEGORY" val="diagram"/>
  <p:tag name="KSO_WM_TEMPLATE_INDEX" val="633"/>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633_3*l_h_i*1_1_2"/>
  <p:tag name="KSO_WM_TEMPLATE_CATEGORY" val="diagram"/>
  <p:tag name="KSO_WM_TEMPLATE_INDEX" val="633"/>
  <p:tag name="KSO_WM_UNIT_LAYERLEVEL" val="1_1_1"/>
  <p:tag name="KSO_WM_TAG_VERSION" val="1.0"/>
  <p:tag name="KSO_WM_BEAUTIFY_FLAG" val="#wm#"/>
  <p:tag name="KSO_WM_UNIT_LINE_FORE_SCHEMECOLOR_INDEX" val="5"/>
  <p:tag name="KSO_WM_UNIT_LINE_FILL_TYPE" val="2"/>
  <p:tag name="KSO_WM_UNIT_TEXT_FILL_FORE_SCHEMECOLOR_INDEX" val="13"/>
  <p:tag name="KSO_WM_UNIT_TEXT_FILL_TYPE" val="1"/>
</p:tagLst>
</file>

<file path=ppt/tags/tag7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633_3*l_h_i*1_3_1"/>
  <p:tag name="KSO_WM_TEMPLATE_CATEGORY" val="diagram"/>
  <p:tag name="KSO_WM_TEMPLATE_INDEX" val="633"/>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633_3*l_h_i*1_3_2"/>
  <p:tag name="KSO_WM_TEMPLATE_CATEGORY" val="diagram"/>
  <p:tag name="KSO_WM_TEMPLATE_INDEX" val="633"/>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633_3*l_h_i*1_3_3"/>
  <p:tag name="KSO_WM_TEMPLATE_CATEGORY" val="diagram"/>
  <p:tag name="KSO_WM_TEMPLATE_INDEX" val="633"/>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4"/>
  <p:tag name="KSO_WM_UNIT_ID" val="diagram633_3*l_h_i*1_3_4"/>
  <p:tag name="KSO_WM_TEMPLATE_CATEGORY" val="diagram"/>
  <p:tag name="KSO_WM_TEMPLATE_INDEX" val="633"/>
  <p:tag name="KSO_WM_UNIT_LAYERLEVEL" val="1_1_1"/>
  <p:tag name="KSO_WM_TAG_VERSION" val="1.0"/>
  <p:tag name="KSO_WM_BEAUTIFY_FLAG" val="#wm#"/>
  <p:tag name="KSO_WM_UNIT_LINE_FORE_SCHEMECOLOR_INDEX" val="7"/>
  <p:tag name="KSO_WM_UNIT_LINE_FILL_TYPE" val="2"/>
  <p:tag name="KSO_WM_UNIT_TEXT_FILL_FORE_SCHEMECOLOR_INDEX" val="13"/>
  <p:tag name="KSO_WM_UNIT_TEXT_FILL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633_3*l_h_i*1_2_1"/>
  <p:tag name="KSO_WM_TEMPLATE_CATEGORY" val="diagram"/>
  <p:tag name="KSO_WM_TEMPLATE_INDEX" val="633"/>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8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633_3*l_h_i*1_2_2"/>
  <p:tag name="KSO_WM_TEMPLATE_CATEGORY" val="diagram"/>
  <p:tag name="KSO_WM_TEMPLATE_INDEX" val="633"/>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8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633_3*l_h_i*1_2_3"/>
  <p:tag name="KSO_WM_TEMPLATE_CATEGORY" val="diagram"/>
  <p:tag name="KSO_WM_TEMPLATE_INDEX" val="633"/>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4"/>
  <p:tag name="KSO_WM_UNIT_ID" val="diagram633_3*l_h_i*1_2_4"/>
  <p:tag name="KSO_WM_TEMPLATE_CATEGORY" val="diagram"/>
  <p:tag name="KSO_WM_TEMPLATE_INDEX" val="633"/>
  <p:tag name="KSO_WM_UNIT_LAYERLEVEL" val="1_1_1"/>
  <p:tag name="KSO_WM_TAG_VERSION" val="1.0"/>
  <p:tag name="KSO_WM_BEAUTIFY_FLAG" val="#wm#"/>
  <p:tag name="KSO_WM_UNIT_LINE_FORE_SCHEMECOLOR_INDEX" val="6"/>
  <p:tag name="KSO_WM_UNIT_LINE_FILL_TYPE" val="2"/>
  <p:tag name="KSO_WM_UNIT_TEXT_FILL_FORE_SCHEMECOLOR_INDEX" val="13"/>
  <p:tag name="KSO_WM_UNIT_TEXT_FILL_TYPE" val="1"/>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2"/>
  <p:tag name="KSO_WM_UNIT_ID" val="diagram633_3*l_i*1_12"/>
  <p:tag name="KSO_WM_TEMPLATE_CATEGORY" val="diagram"/>
  <p:tag name="KSO_WM_TEMPLATE_INDEX" val="633"/>
  <p:tag name="KSO_WM_UNIT_LAYERLEVEL" val="1_1"/>
  <p:tag name="KSO_WM_TAG_VERSION" val="1.0"/>
  <p:tag name="KSO_WM_BEAUTIFY_FLAG" val="#wm#"/>
  <p:tag name="KSO_WM_UNIT_LINE_FORE_SCHEMECOLOR_INDEX" val="14"/>
  <p:tag name="KSO_WM_UNIT_LINE_FILL_TYPE" val="2"/>
</p:tagLst>
</file>

<file path=ppt/tags/tag85.xml><?xml version="1.0" encoding="utf-8"?>
<p:tagLst xmlns:a="http://schemas.openxmlformats.org/drawingml/2006/main" xmlns:r="http://schemas.openxmlformats.org/officeDocument/2006/relationships" xmlns:p="http://schemas.openxmlformats.org/presentationml/2006/main">
  <p:tag name="KSO_WM_UNIT_NOCLEAR" val="0"/>
  <p:tag name="KSO_WM_UNIT_VALUE" val="51"/>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633_3*l_h_f*1_1_1"/>
  <p:tag name="KSO_WM_TEMPLATE_CATEGORY" val="diagram"/>
  <p:tag name="KSO_WM_TEMPLATE_INDEX" val="6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6.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633_3*l_h_a*1_1_1"/>
  <p:tag name="KSO_WM_TEMPLATE_CATEGORY" val="diagram"/>
  <p:tag name="KSO_WM_TEMPLATE_INDEX" val="6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87.xml><?xml version="1.0" encoding="utf-8"?>
<p:tagLst xmlns:a="http://schemas.openxmlformats.org/drawingml/2006/main" xmlns:r="http://schemas.openxmlformats.org/officeDocument/2006/relationships" xmlns:p="http://schemas.openxmlformats.org/presentationml/2006/main">
  <p:tag name="KSO_WM_UNIT_NOCLEAR" val="0"/>
  <p:tag name="KSO_WM_UNIT_VALUE" val="51"/>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633_3*l_h_f*1_2_1"/>
  <p:tag name="KSO_WM_TEMPLATE_CATEGORY" val="diagram"/>
  <p:tag name="KSO_WM_TEMPLATE_INDEX" val="6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88.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633_3*l_h_a*1_2_1"/>
  <p:tag name="KSO_WM_TEMPLATE_CATEGORY" val="diagram"/>
  <p:tag name="KSO_WM_TEMPLATE_INDEX" val="6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89.xml><?xml version="1.0" encoding="utf-8"?>
<p:tagLst xmlns:a="http://schemas.openxmlformats.org/drawingml/2006/main" xmlns:r="http://schemas.openxmlformats.org/officeDocument/2006/relationships" xmlns:p="http://schemas.openxmlformats.org/presentationml/2006/main">
  <p:tag name="KSO_WM_UNIT_NOCLEAR" val="0"/>
  <p:tag name="KSO_WM_UNIT_VALUE" val="51"/>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633_3*l_h_f*1_3_1"/>
  <p:tag name="KSO_WM_TEMPLATE_CATEGORY" val="diagram"/>
  <p:tag name="KSO_WM_TEMPLATE_INDEX" val="633"/>
  <p:tag name="KSO_WM_UNIT_LAYERLEVEL" val="1_1_1"/>
  <p:tag name="KSO_WM_TAG_VERSION" val="1.0"/>
  <p:tag name="KSO_WM_BEAUTIFY_FLAG" val="#wm#"/>
  <p:tag name="KSO_WM_UNIT_PRESET_TEXT" val="单击此处添加文本具体内容，简明扼要的阐述您的观点。"/>
  <p:tag name="KSO_WM_UNIT_TEXT_FILL_FORE_SCHEMECOLOR_INDEX" val="13"/>
  <p:tag name="KSO_WM_UNIT_TEXT_FILL_TYPE"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a="http://schemas.openxmlformats.org/drawingml/2006/main" xmlns:r="http://schemas.openxmlformats.org/officeDocument/2006/relationships" xmlns:p="http://schemas.openxmlformats.org/presentationml/2006/main">
  <p:tag name="KSO_WM_UNIT_ISCONTENTSTITLE" val="0"/>
  <p:tag name="KSO_WM_UNIT_NOCLEAR" val="0"/>
  <p:tag name="KSO_WM_UNIT_VALUE" val="1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633_3*l_h_a*1_3_1"/>
  <p:tag name="KSO_WM_TEMPLATE_CATEGORY" val="diagram"/>
  <p:tag name="KSO_WM_TEMPLATE_INDEX" val="633"/>
  <p:tag name="KSO_WM_UNIT_LAYERLEVEL" val="1_1_1"/>
  <p:tag name="KSO_WM_TAG_VERSION" val="1.0"/>
  <p:tag name="KSO_WM_BEAUTIFY_FLAG" val="#wm#"/>
  <p:tag name="KSO_WM_UNIT_PRESET_TEXT" val="添加标题"/>
  <p:tag name="KSO_WM_UNIT_TEXT_FILL_FORE_SCHEMECOLOR_INDEX" val="13"/>
  <p:tag name="KSO_WM_UNIT_TEXT_FILL_TYPE" val="1"/>
</p:tagLst>
</file>

<file path=ppt/tags/tag9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i"/>
  <p:tag name="KSO_WM_UNIT_INDEX" val="1_12"/>
  <p:tag name="KSO_WM_UNIT_ID" val="diagram633_3*l_i*1_12"/>
  <p:tag name="KSO_WM_TEMPLATE_CATEGORY" val="diagram"/>
  <p:tag name="KSO_WM_TEMPLATE_INDEX" val="633"/>
  <p:tag name="KSO_WM_UNIT_LAYERLEVEL" val="1_1"/>
  <p:tag name="KSO_WM_TAG_VERSION" val="1.0"/>
  <p:tag name="KSO_WM_BEAUTIFY_FLAG" val="#wm#"/>
  <p:tag name="KSO_WM_UNIT_LINE_FORE_SCHEMECOLOR_INDEX" val="14"/>
  <p:tag name="KSO_WM_UNIT_LINE_FILL_TYPE" val="2"/>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205176"/>
</p:tagLst>
</file>

<file path=ppt/tags/tag99.xml><?xml version="1.0" encoding="utf-8"?>
<p:tagLst xmlns:a="http://schemas.openxmlformats.org/drawingml/2006/main" xmlns:r="http://schemas.openxmlformats.org/officeDocument/2006/relationships" xmlns:p="http://schemas.openxmlformats.org/presentationml/2006/main">
  <p:tag name="MASKTAG" val="bgMask"/>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1583</Words>
  <Application>Microsoft Office PowerPoint</Application>
  <PresentationFormat>宽屏</PresentationFormat>
  <Paragraphs>67</Paragraphs>
  <Slides>18</Slides>
  <Notes>0</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18</vt:i4>
      </vt:variant>
    </vt:vector>
  </HeadingPairs>
  <TitlesOfParts>
    <vt:vector size="22" baseType="lpstr">
      <vt:lpstr>微软雅黑</vt:lpstr>
      <vt:lpstr>Arial</vt:lpstr>
      <vt:lpstr>Wingdings</vt:lpstr>
      <vt:lpstr>Office 主题​​</vt:lpstr>
      <vt:lpstr>网络文化对当代中学生的影响 及其合理运用研究</vt:lpstr>
      <vt:lpstr>目    录</vt:lpstr>
      <vt:lpstr>第一部分 课题提出的背景、原因与目的</vt:lpstr>
      <vt:lpstr>PowerPoint 演示文稿</vt:lpstr>
      <vt:lpstr>PowerPoint 演示文稿</vt:lpstr>
      <vt:lpstr>PowerPoint 演示文稿</vt:lpstr>
      <vt:lpstr>一、小组成员的分工</vt:lpstr>
      <vt:lpstr>二、研究日程表</vt:lpstr>
      <vt:lpstr>PowerPoint 演示文稿</vt:lpstr>
      <vt:lpstr>一、网络文化的概念</vt:lpstr>
      <vt:lpstr>二、网络文化的特性</vt:lpstr>
      <vt:lpstr>三、网络文化的典型现象</vt:lpstr>
      <vt:lpstr>四、中学生群体中受众较广的几个软件</vt:lpstr>
      <vt:lpstr>五、我国当今网络文化的现状</vt:lpstr>
      <vt:lpstr>六、对网络文化的优劣分析</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网络文化对当代中学生的实际影响、当代中学生如何合理运用网络 </dc:title>
  <dc:creator/>
  <cp:lastModifiedBy>Sangfor</cp:lastModifiedBy>
  <cp:revision>177</cp:revision>
  <dcterms:created xsi:type="dcterms:W3CDTF">2019-06-19T02:08:00Z</dcterms:created>
  <dcterms:modified xsi:type="dcterms:W3CDTF">2021-02-05T10:13:51Z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2052-11.1.0.10314</vt:lpwstr>
  </property>
</Properties>
</file>