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61" d="100"/>
          <a:sy n="161" d="100"/>
        </p:scale>
        <p:origin x="15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13" name="Text Placeholder 9"/>
          <p:cNvSpPr>
            <a:spLocks noGrp="1"/>
          </p:cNvSpPr>
          <p:nvPr>
            <p:ph type="body" sz="quarter" idx="13" hasCustomPrompt="1"/>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endParaRPr lang="zh-CN" altLang="en-US" smtClean="0"/>
          </a:p>
        </p:txBody>
      </p:sp>
      <p:sp>
        <p:nvSpPr>
          <p:cNvPr id="3" name="Text Placeholder 2"/>
          <p:cNvSpPr>
            <a:spLocks noGrp="1"/>
          </p:cNvSpPr>
          <p:nvPr>
            <p:ph type="body" idx="1" hasCustomPrompt="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zh-CN" altLang="en-US" smtClean="0"/>
              <a:t>单击此处编辑母版标题样式</a:t>
            </a:r>
            <a:endParaRPr lang="en-US" dirty="0"/>
          </a:p>
        </p:txBody>
      </p:sp>
      <p:sp>
        <p:nvSpPr>
          <p:cNvPr id="4" name="Text Placeholder 3"/>
          <p:cNvSpPr>
            <a:spLocks noGrp="1"/>
          </p:cNvSpPr>
          <p:nvPr>
            <p:ph type="body" sz="half" idx="2" hasCustomPrompt="1"/>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21" name="Text Placeholder 9"/>
          <p:cNvSpPr>
            <a:spLocks noGrp="1"/>
          </p:cNvSpPr>
          <p:nvPr>
            <p:ph type="body" sz="quarter" idx="13" hasCustomPrompt="1"/>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endParaRPr lang="zh-CN" altLang="en-US" smtClean="0"/>
          </a:p>
        </p:txBody>
      </p:sp>
      <p:sp>
        <p:nvSpPr>
          <p:cNvPr id="4" name="Text Placeholder 3"/>
          <p:cNvSpPr>
            <a:spLocks noGrp="1"/>
          </p:cNvSpPr>
          <p:nvPr>
            <p:ph type="body" sz="half" idx="2" hasCustomPrompt="1"/>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zh-CN" altLang="en-US" smtClean="0"/>
              <a:t>单击此处编辑母版标题样式</a:t>
            </a:r>
            <a:endParaRPr lang="en-US" dirty="0"/>
          </a:p>
        </p:txBody>
      </p:sp>
      <p:sp>
        <p:nvSpPr>
          <p:cNvPr id="21" name="Text Placeholder 9"/>
          <p:cNvSpPr>
            <a:spLocks noGrp="1"/>
          </p:cNvSpPr>
          <p:nvPr>
            <p:ph type="body" sz="quarter" idx="13" hasCustomPrompt="1"/>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编辑母版文本样式</a:t>
            </a:r>
            <a:endParaRPr lang="zh-CN" altLang="en-US" smtClean="0"/>
          </a:p>
        </p:txBody>
      </p:sp>
      <p:sp>
        <p:nvSpPr>
          <p:cNvPr id="4" name="Text Placeholder 3"/>
          <p:cNvSpPr>
            <a:spLocks noGrp="1"/>
          </p:cNvSpPr>
          <p:nvPr>
            <p:ph type="body" sz="half" idx="2" hasCustomPrompt="1"/>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ncho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2589212" y="627405"/>
            <a:ext cx="6477000" cy="5283817"/>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2589212" y="2133600"/>
            <a:ext cx="8915400" cy="3777622"/>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B61BEF0D-F0BB-DE4B-95CE-6DB70DBA9567}" type="datetimeFigureOut">
              <a:rPr lang="en-US" dirty="0"/>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2589212" y="2133600"/>
            <a:ext cx="4313864" cy="3777622"/>
          </a:xfrm>
        </p:spPr>
        <p:txBody>
          <a:bodyPr>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7190747" y="2126222"/>
            <a:ext cx="4313864" cy="3777622"/>
          </a:xfrm>
        </p:spPr>
        <p:txBody>
          <a:bodyPr>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2589212" y="2548966"/>
            <a:ext cx="4342893" cy="3354060"/>
          </a:xfrm>
        </p:spPr>
        <p:txBody>
          <a:bodyPr>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7166957" y="2545738"/>
            <a:ext cx="4338674" cy="3354060"/>
          </a:xfrm>
        </p:spPr>
        <p:txBody>
          <a:bodyPr>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6323012" y="446088"/>
            <a:ext cx="5181600" cy="5414963"/>
          </a:xfrm>
        </p:spPr>
        <p:txBody>
          <a:bodyPr anchor="ctr">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61BEF0D-F0BB-DE4B-95CE-6DB70DBA9567}" type="datetimeFigureOut">
              <a:rPr lang="en-US" dirty="0"/>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71701" y="2246807"/>
            <a:ext cx="7612380" cy="3138170"/>
          </a:xfrm>
          <a:prstGeom prst="rect">
            <a:avLst/>
          </a:prstGeom>
        </p:spPr>
        <p:txBody>
          <a:bodyPr wrap="none">
            <a:spAutoFit/>
          </a:bodyPr>
          <a:lstStyle/>
          <a:p>
            <a:pPr algn="ctr">
              <a:spcAft>
                <a:spcPts val="0"/>
              </a:spcAft>
            </a:pPr>
            <a:r>
              <a:rPr lang="zh-CN" altLang="zh-CN" sz="4500" kern="100" dirty="0">
                <a:latin typeface="华文新魏" panose="02010800040101010101" pitchFamily="2" charset="-122"/>
                <a:ea typeface="华文新魏" panose="02010800040101010101" pitchFamily="2" charset="-122"/>
                <a:cs typeface="Times New Roman" panose="02020603050405020304" pitchFamily="18" charset="0"/>
              </a:rPr>
              <a:t>探索世界英语差异及形成</a:t>
            </a:r>
            <a:r>
              <a:rPr lang="zh-CN" altLang="zh-CN" sz="4500" kern="100" dirty="0" smtClean="0">
                <a:latin typeface="华文新魏" panose="02010800040101010101" pitchFamily="2" charset="-122"/>
                <a:ea typeface="华文新魏" panose="02010800040101010101" pitchFamily="2" charset="-122"/>
                <a:cs typeface="Times New Roman" panose="02020603050405020304" pitchFamily="18" charset="0"/>
              </a:rPr>
              <a:t>原因</a:t>
            </a:r>
            <a:endParaRPr lang="en-US" altLang="zh-CN" sz="4500" kern="100" dirty="0" smtClean="0">
              <a:latin typeface="华文新魏" panose="02010800040101010101" pitchFamily="2" charset="-122"/>
              <a:ea typeface="华文新魏" panose="02010800040101010101" pitchFamily="2" charset="-122"/>
              <a:cs typeface="Times New Roman" panose="02020603050405020304" pitchFamily="18" charset="0"/>
            </a:endParaRPr>
          </a:p>
          <a:p>
            <a:pPr algn="ctr"/>
            <a:endParaRPr lang="en-US" altLang="zh-CN" dirty="0" smtClean="0"/>
          </a:p>
          <a:p>
            <a:pPr algn="ctr"/>
            <a:endParaRPr lang="en-US" altLang="zh-CN" dirty="0"/>
          </a:p>
          <a:p>
            <a:pPr algn="ctr"/>
            <a:endParaRPr lang="en-US" altLang="zh-CN" dirty="0" smtClean="0"/>
          </a:p>
          <a:p>
            <a:pPr algn="ctr"/>
            <a:r>
              <a:rPr lang="zh-CN" altLang="zh-CN" dirty="0" smtClean="0"/>
              <a:t>课题</a:t>
            </a:r>
            <a:r>
              <a:rPr lang="zh-CN" altLang="zh-CN" dirty="0"/>
              <a:t>成员：汤大琦</a:t>
            </a:r>
            <a:endParaRPr lang="zh-CN" altLang="zh-CN" dirty="0"/>
          </a:p>
          <a:p>
            <a:pPr algn="ctr"/>
            <a:r>
              <a:rPr lang="zh-CN" altLang="zh-CN" dirty="0"/>
              <a:t>指导老师：</a:t>
            </a:r>
            <a:r>
              <a:rPr lang="zh-CN" dirty="0"/>
              <a:t>申鸿</a:t>
            </a:r>
            <a:endParaRPr lang="zh-CN" altLang="zh-CN" dirty="0"/>
          </a:p>
          <a:p>
            <a:pPr algn="ctr"/>
            <a:r>
              <a:rPr lang="zh-CN" altLang="zh-CN" dirty="0"/>
              <a:t>学校：中国矿业大学附属中学</a:t>
            </a:r>
            <a:endParaRPr lang="zh-CN" altLang="zh-CN" dirty="0"/>
          </a:p>
          <a:p>
            <a:pPr algn="ctr"/>
            <a:endParaRPr lang="zh-CN" altLang="zh-CN" sz="4500" kern="100" dirty="0">
              <a:effectLst/>
              <a:latin typeface="华文新魏" panose="02010800040101010101" pitchFamily="2" charset="-122"/>
              <a:ea typeface="华文新魏"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703615" y="1415349"/>
            <a:ext cx="4320640" cy="387798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一</a:t>
            </a:r>
            <a:r>
              <a:rPr lang="zh-CN" altLang="zh-CN" sz="2400" kern="100" dirty="0" smtClean="0">
                <a:latin typeface="等线" panose="02010600030101010101" pitchFamily="2" charset="-122"/>
                <a:ea typeface="宋体" panose="02010600030101010101" pitchFamily="2" charset="-122"/>
                <a:cs typeface="Times New Roman" panose="02020603050405020304" pitchFamily="18" charset="0"/>
              </a:rPr>
              <a:t>、</a:t>
            </a:r>
            <a:r>
              <a:rPr lang="zh-CN" altLang="zh-CN" sz="2400" kern="100" dirty="0">
                <a:latin typeface="等线" panose="02010600030101010101" pitchFamily="2" charset="-122"/>
                <a:ea typeface="宋体" panose="02010600030101010101" pitchFamily="2" charset="-122"/>
                <a:cs typeface="Times New Roman" panose="02020603050405020304" pitchFamily="18" charset="0"/>
              </a:rPr>
              <a:t>研究</a:t>
            </a:r>
            <a:r>
              <a:rPr lang="zh-CN" altLang="zh-CN" sz="2400" kern="100" dirty="0" smtClean="0">
                <a:latin typeface="等线" panose="02010600030101010101" pitchFamily="2" charset="-122"/>
                <a:ea typeface="宋体" panose="02010600030101010101" pitchFamily="2" charset="-122"/>
                <a:cs typeface="Times New Roman" panose="02020603050405020304" pitchFamily="18" charset="0"/>
              </a:rPr>
              <a:t>背景</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a:p>
            <a:pPr algn="just">
              <a:spcAft>
                <a:spcPts val="0"/>
              </a:spcAft>
            </a:pPr>
            <a:endParaRPr lang="en-US" altLang="zh-CN" sz="2400" kern="100" dirty="0">
              <a:latin typeface="等线" panose="02010600030101010101" pitchFamily="2" charset="-122"/>
              <a:ea typeface="宋体" panose="02010600030101010101" pitchFamily="2" charset="-122"/>
              <a:cs typeface="Times New Roman" panose="02020603050405020304" pitchFamily="18" charset="0"/>
            </a:endParaRPr>
          </a:p>
          <a:p>
            <a:pPr algn="just">
              <a:spcAft>
                <a:spcPts val="0"/>
              </a:spcAft>
            </a:pPr>
            <a:r>
              <a:rPr lang="en-US" altLang="zh-CN" kern="100" dirty="0" smtClean="0">
                <a:latin typeface="等线" panose="02010600030101010101" pitchFamily="2" charset="-122"/>
                <a:ea typeface="宋体" panose="02010600030101010101" pitchFamily="2" charset="-122"/>
                <a:cs typeface="Times New Roman" panose="02020603050405020304" pitchFamily="18" charset="0"/>
              </a:rPr>
              <a:t>        </a:t>
            </a:r>
            <a:r>
              <a:rPr lang="zh-CN" altLang="zh-CN" kern="100" dirty="0" smtClean="0">
                <a:latin typeface="等线" panose="02010600030101010101" pitchFamily="2" charset="-122"/>
                <a:ea typeface="宋体" panose="02010600030101010101" pitchFamily="2" charset="-122"/>
                <a:cs typeface="Times New Roman" panose="02020603050405020304" pitchFamily="18" charset="0"/>
              </a:rPr>
              <a:t>英语</a:t>
            </a:r>
            <a:r>
              <a:rPr lang="zh-CN" altLang="zh-CN" kern="100" dirty="0">
                <a:latin typeface="等线" panose="02010600030101010101" pitchFamily="2" charset="-122"/>
                <a:ea typeface="宋体" panose="02010600030101010101" pitchFamily="2" charset="-122"/>
                <a:cs typeface="Times New Roman" panose="02020603050405020304" pitchFamily="18" charset="0"/>
              </a:rPr>
              <a:t>是世界上影响最广、实用性最强的语言之一，将英语作为官方语言的国家人口已经超过了</a:t>
            </a:r>
            <a:r>
              <a:rPr lang="en-US" altLang="zh-CN" kern="100" dirty="0">
                <a:latin typeface="等线" panose="02010600030101010101" pitchFamily="2" charset="-122"/>
                <a:ea typeface="宋体" panose="02010600030101010101" pitchFamily="2" charset="-122"/>
                <a:cs typeface="Times New Roman" panose="02020603050405020304" pitchFamily="18" charset="0"/>
              </a:rPr>
              <a:t>10</a:t>
            </a:r>
            <a:r>
              <a:rPr lang="zh-CN" altLang="zh-CN" kern="100" dirty="0">
                <a:latin typeface="等线" panose="02010600030101010101" pitchFamily="2" charset="-122"/>
                <a:ea typeface="宋体" panose="02010600030101010101" pitchFamily="2" charset="-122"/>
                <a:cs typeface="Times New Roman" panose="02020603050405020304" pitchFamily="18" charset="0"/>
              </a:rPr>
              <a:t>亿，其中包括：英国（起源国家）、美国（人口最多）、澳大利亚、新西兰、加拿大（连同法语）、爱尔兰（连同爱尔兰语）。</a:t>
            </a: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dirty="0" smtClean="0">
                <a:ea typeface="宋体" panose="02010600030101010101" pitchFamily="2" charset="-122"/>
                <a:cs typeface="Times New Roman" panose="02020603050405020304" pitchFamily="18" charset="0"/>
              </a:rPr>
              <a:t>        </a:t>
            </a:r>
            <a:r>
              <a:rPr lang="zh-CN" altLang="zh-CN" dirty="0" smtClean="0">
                <a:ea typeface="宋体" panose="02010600030101010101" pitchFamily="2" charset="-122"/>
                <a:cs typeface="Times New Roman" panose="02020603050405020304" pitchFamily="18" charset="0"/>
              </a:rPr>
              <a:t>英语</a:t>
            </a:r>
            <a:r>
              <a:rPr lang="zh-CN" altLang="zh-CN" dirty="0">
                <a:ea typeface="宋体" panose="02010600030101010101" pitchFamily="2" charset="-122"/>
                <a:cs typeface="Times New Roman" panose="02020603050405020304" pitchFamily="18" charset="0"/>
              </a:rPr>
              <a:t>从盎格鲁</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萨克逊时期流传至今天，在世界不同地区或多或少形成了一些差异，这些差异的形成受到了地域文化的影响</a:t>
            </a:r>
            <a:r>
              <a:rPr lang="zh-CN" altLang="zh-CN" dirty="0" smtClean="0">
                <a:ea typeface="宋体" panose="02010600030101010101" pitchFamily="2" charset="-122"/>
                <a:cs typeface="Times New Roman" panose="02020603050405020304" pitchFamily="18" charset="0"/>
              </a:rPr>
              <a:t>。</a:t>
            </a:r>
            <a:endParaRPr lang="en-US" altLang="zh-CN" dirty="0" smtClean="0">
              <a:ea typeface="宋体" panose="02010600030101010101" pitchFamily="2" charset="-122"/>
              <a:cs typeface="Times New Roman" panose="02020603050405020304" pitchFamily="18" charset="0"/>
            </a:endParaRPr>
          </a:p>
          <a:p>
            <a:r>
              <a:rPr lang="zh-CN" altLang="en-US" dirty="0" smtClean="0">
                <a:ea typeface="宋体" panose="02010600030101010101" pitchFamily="2" charset="-122"/>
                <a:cs typeface="Times New Roman" panose="02020603050405020304" pitchFamily="18" charset="0"/>
              </a:rPr>
              <a:t>（右下图为世界主要语种的使用国家数量）</a:t>
            </a:r>
            <a:endParaRPr lang="zh-CN" altLang="en-US" dirty="0"/>
          </a:p>
        </p:txBody>
      </p:sp>
      <p:pic>
        <p:nvPicPr>
          <p:cNvPr id="5" name="图片 4"/>
          <p:cNvPicPr/>
          <p:nvPr/>
        </p:nvPicPr>
        <p:blipFill>
          <a:blip r:embed="rId1">
            <a:extLst>
              <a:ext uri="{28A0092B-C50C-407E-A947-70E740481C1C}">
                <a14:useLocalDpi xmlns:a14="http://schemas.microsoft.com/office/drawing/2010/main" val="0"/>
              </a:ext>
            </a:extLst>
          </a:blip>
          <a:stretch>
            <a:fillRect/>
          </a:stretch>
        </p:blipFill>
        <p:spPr>
          <a:xfrm>
            <a:off x="7425893" y="3853001"/>
            <a:ext cx="4081298" cy="2244643"/>
          </a:xfrm>
          <a:prstGeom prst="rect">
            <a:avLst/>
          </a:prstGeom>
        </p:spPr>
      </p:pic>
      <p:pic>
        <p:nvPicPr>
          <p:cNvPr id="1026" name="Picture 2" descr="英语口语 - 搜狗百科"/>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5893" y="1179525"/>
            <a:ext cx="4081298" cy="21748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172690" y="845333"/>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二、英语重要性分析</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sp>
        <p:nvSpPr>
          <p:cNvPr id="5" name="矩形 4"/>
          <p:cNvSpPr/>
          <p:nvPr/>
        </p:nvSpPr>
        <p:spPr>
          <a:xfrm>
            <a:off x="2121725" y="1788226"/>
            <a:ext cx="5371605" cy="4339650"/>
          </a:xfrm>
          <a:prstGeom prst="rect">
            <a:avLst/>
          </a:prstGeom>
        </p:spPr>
        <p:txBody>
          <a:bodyPr wrap="square">
            <a:spAutoFit/>
          </a:bodyPr>
          <a:lstStyle/>
          <a:p>
            <a:pPr indent="304800" algn="just">
              <a:spcAft>
                <a:spcPts val="0"/>
              </a:spcAft>
            </a:pPr>
            <a:r>
              <a:rPr lang="en-US" altLang="zh-CN" kern="100" dirty="0" smtClean="0">
                <a:latin typeface="宋体" panose="02010600030101010101" pitchFamily="2" charset="-122"/>
                <a:ea typeface="等线" panose="02010600030101010101" pitchFamily="2" charset="-122"/>
                <a:cs typeface="Times New Roman" panose="02020603050405020304" pitchFamily="18" charset="0"/>
              </a:rPr>
              <a:t>  1</a:t>
            </a:r>
            <a:r>
              <a:rPr lang="en-US" altLang="zh-CN" kern="100" dirty="0">
                <a:latin typeface="宋体" panose="02010600030101010101" pitchFamily="2" charset="-122"/>
                <a:ea typeface="等线" panose="02010600030101010101" pitchFamily="2" charset="-122"/>
                <a:cs typeface="Times New Roman" panose="02020603050405020304" pitchFamily="18" charset="0"/>
              </a:rPr>
              <a:t>.</a:t>
            </a:r>
            <a:r>
              <a:rPr lang="zh-CN" altLang="zh-CN" kern="100" dirty="0">
                <a:latin typeface="等线" panose="02010600030101010101" pitchFamily="2" charset="-122"/>
                <a:ea typeface="宋体" panose="02010600030101010101" pitchFamily="2" charset="-122"/>
                <a:cs typeface="Times New Roman" panose="02020603050405020304" pitchFamily="18" charset="0"/>
              </a:rPr>
              <a:t>英语通常被认作为全球通用语，即在大部分国家都有较多的人能够简单地掌握英语，无论是和英语使用者还是非英语异语种使用者交谈，英语都是最佳选择</a:t>
            </a:r>
            <a:r>
              <a:rPr lang="zh-CN" altLang="zh-CN" kern="100" dirty="0" smtClean="0">
                <a:latin typeface="等线" panose="02010600030101010101" pitchFamily="2" charset="-122"/>
                <a:ea typeface="宋体" panose="02010600030101010101" pitchFamily="2" charset="-122"/>
                <a:cs typeface="Times New Roman" panose="02020603050405020304" pitchFamily="18" charset="0"/>
              </a:rPr>
              <a:t>。</a:t>
            </a:r>
            <a:endParaRPr lang="en-US" altLang="zh-CN" kern="100" dirty="0" smtClean="0">
              <a:latin typeface="等线" panose="02010600030101010101" pitchFamily="2" charset="-122"/>
              <a:ea typeface="宋体" panose="02010600030101010101" pitchFamily="2" charset="-122"/>
              <a:cs typeface="Times New Roman" panose="02020603050405020304" pitchFamily="18" charset="0"/>
            </a:endParaRPr>
          </a:p>
          <a:p>
            <a:pPr indent="304800" algn="just">
              <a:spcAft>
                <a:spcPts val="0"/>
              </a:spcAft>
            </a:pP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pPr indent="304800" algn="just">
              <a:spcAft>
                <a:spcPts val="0"/>
              </a:spcAft>
            </a:pPr>
            <a:r>
              <a:rPr lang="en-US" altLang="zh-CN" kern="100" dirty="0" smtClean="0">
                <a:latin typeface="宋体" panose="02010600030101010101" pitchFamily="2" charset="-122"/>
                <a:ea typeface="等线" panose="02010600030101010101" pitchFamily="2" charset="-122"/>
                <a:cs typeface="Times New Roman" panose="02020603050405020304" pitchFamily="18" charset="0"/>
              </a:rPr>
              <a:t>  2</a:t>
            </a:r>
            <a:r>
              <a:rPr lang="en-US" altLang="zh-CN" kern="100" dirty="0">
                <a:latin typeface="宋体" panose="02010600030101010101" pitchFamily="2" charset="-122"/>
                <a:ea typeface="等线" panose="02010600030101010101" pitchFamily="2" charset="-122"/>
                <a:cs typeface="Times New Roman" panose="02020603050405020304" pitchFamily="18" charset="0"/>
              </a:rPr>
              <a:t>. </a:t>
            </a:r>
            <a:r>
              <a:rPr lang="zh-CN" altLang="zh-CN" kern="100" dirty="0">
                <a:latin typeface="等线" panose="02010600030101010101" pitchFamily="2" charset="-122"/>
                <a:ea typeface="宋体" panose="02010600030101010101" pitchFamily="2" charset="-122"/>
                <a:cs typeface="Times New Roman" panose="02020603050405020304" pitchFamily="18" charset="0"/>
              </a:rPr>
              <a:t>英语在学术、科技、商业界扮演着重要角色。大部分国际上的重要文件都使用英语撰写及传播，而跨国公司、国家组织都离不开英语的使用</a:t>
            </a:r>
            <a:r>
              <a:rPr lang="zh-CN" altLang="zh-CN" kern="100" dirty="0" smtClean="0">
                <a:latin typeface="等线" panose="02010600030101010101" pitchFamily="2" charset="-122"/>
                <a:ea typeface="宋体" panose="02010600030101010101" pitchFamily="2" charset="-122"/>
                <a:cs typeface="Times New Roman" panose="02020603050405020304" pitchFamily="18" charset="0"/>
              </a:rPr>
              <a:t>。</a:t>
            </a:r>
            <a:endParaRPr lang="en-US" altLang="zh-CN" kern="100" dirty="0" smtClean="0">
              <a:latin typeface="等线" panose="02010600030101010101" pitchFamily="2" charset="-122"/>
              <a:ea typeface="宋体" panose="02010600030101010101" pitchFamily="2" charset="-122"/>
              <a:cs typeface="Times New Roman" panose="02020603050405020304" pitchFamily="18" charset="0"/>
            </a:endParaRPr>
          </a:p>
          <a:p>
            <a:pPr indent="304800" algn="just">
              <a:spcAft>
                <a:spcPts val="0"/>
              </a:spcAft>
            </a:pP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pPr indent="304800" algn="just">
              <a:spcAft>
                <a:spcPts val="0"/>
              </a:spcAft>
            </a:pPr>
            <a:r>
              <a:rPr lang="en-US" altLang="zh-CN" kern="100" dirty="0" smtClean="0">
                <a:latin typeface="宋体" panose="02010600030101010101" pitchFamily="2" charset="-122"/>
                <a:ea typeface="等线" panose="02010600030101010101" pitchFamily="2" charset="-122"/>
                <a:cs typeface="Times New Roman" panose="02020603050405020304" pitchFamily="18" charset="0"/>
              </a:rPr>
              <a:t>  3</a:t>
            </a:r>
            <a:r>
              <a:rPr lang="en-US" altLang="zh-CN" kern="100" dirty="0">
                <a:latin typeface="宋体" panose="02010600030101010101" pitchFamily="2" charset="-122"/>
                <a:ea typeface="等线" panose="02010600030101010101" pitchFamily="2" charset="-122"/>
                <a:cs typeface="Times New Roman" panose="02020603050405020304" pitchFamily="18" charset="0"/>
              </a:rPr>
              <a:t>.</a:t>
            </a:r>
            <a:r>
              <a:rPr lang="zh-CN" altLang="zh-CN" kern="100" dirty="0">
                <a:latin typeface="等线" panose="02010600030101010101" pitchFamily="2" charset="-122"/>
                <a:ea typeface="宋体" panose="02010600030101010101" pitchFamily="2" charset="-122"/>
                <a:cs typeface="Times New Roman" panose="02020603050405020304" pitchFamily="18" charset="0"/>
              </a:rPr>
              <a:t>英语的学习本身也是对自己的锻炼。背单词、做听力、练口语等诸多英语学习环节有助于提高我们的理解能力、表达能力和记忆力</a:t>
            </a:r>
            <a:r>
              <a:rPr lang="zh-CN" altLang="zh-CN" kern="100" dirty="0" smtClean="0">
                <a:latin typeface="等线" panose="02010600030101010101" pitchFamily="2" charset="-122"/>
                <a:ea typeface="宋体" panose="02010600030101010101" pitchFamily="2" charset="-122"/>
                <a:cs typeface="Times New Roman" panose="02020603050405020304" pitchFamily="18" charset="0"/>
              </a:rPr>
              <a:t>。</a:t>
            </a:r>
            <a:endParaRPr lang="en-US" altLang="zh-CN" kern="100" dirty="0" smtClean="0">
              <a:latin typeface="等线" panose="02010600030101010101" pitchFamily="2" charset="-122"/>
              <a:ea typeface="宋体" panose="02010600030101010101" pitchFamily="2" charset="-122"/>
              <a:cs typeface="Times New Roman" panose="02020603050405020304" pitchFamily="18" charset="0"/>
            </a:endParaRPr>
          </a:p>
          <a:p>
            <a:pPr indent="304800" algn="just">
              <a:spcAft>
                <a:spcPts val="0"/>
              </a:spcAft>
            </a:pPr>
            <a:endParaRPr lang="zh-CN" altLang="zh-CN" sz="14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dirty="0" smtClean="0">
                <a:ea typeface="宋体" panose="02010600030101010101" pitchFamily="2" charset="-122"/>
                <a:cs typeface="Times New Roman" panose="02020603050405020304" pitchFamily="18" charset="0"/>
              </a:rPr>
              <a:t>        </a:t>
            </a:r>
            <a:r>
              <a:rPr lang="zh-CN" altLang="zh-CN" dirty="0" smtClean="0">
                <a:ea typeface="宋体" panose="02010600030101010101" pitchFamily="2" charset="-122"/>
                <a:cs typeface="Times New Roman" panose="02020603050405020304" pitchFamily="18" charset="0"/>
              </a:rPr>
              <a:t>无论</a:t>
            </a:r>
            <a:r>
              <a:rPr lang="zh-CN" altLang="zh-CN" dirty="0">
                <a:ea typeface="宋体" panose="02010600030101010101" pitchFamily="2" charset="-122"/>
                <a:cs typeface="Times New Roman" panose="02020603050405020304" pitchFamily="18" charset="0"/>
              </a:rPr>
              <a:t>是对国家还是个人而言，英语都有着举足轻重的地位。个人学习英语将为自己提供更多机遇，有利于自身的发展。</a:t>
            </a:r>
            <a:endParaRPr lang="zh-CN" altLang="en-US" dirty="0"/>
          </a:p>
        </p:txBody>
      </p:sp>
      <p:pic>
        <p:nvPicPr>
          <p:cNvPr id="2050" name="Picture 2" descr="荷兰郁金香农场唯美图片,风景-靓丽图库"/>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758153" y="1586200"/>
            <a:ext cx="3769220" cy="2371851"/>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7980218" y="4248997"/>
            <a:ext cx="3325090" cy="646331"/>
          </a:xfrm>
          <a:prstGeom prst="rect">
            <a:avLst/>
          </a:prstGeom>
        </p:spPr>
        <p:txBody>
          <a:bodyPr wrap="square">
            <a:spAutoFit/>
          </a:bodyPr>
          <a:lstStyle/>
          <a:p>
            <a:pPr indent="304800" algn="ctr">
              <a:spcAft>
                <a:spcPts val="0"/>
              </a:spcAft>
            </a:pPr>
            <a:r>
              <a:rPr lang="zh-CN" altLang="en-US" kern="100" dirty="0" smtClean="0">
                <a:latin typeface="宋体" panose="02010600030101010101" pitchFamily="2" charset="-122"/>
                <a:ea typeface="等线" panose="02010600030101010101" pitchFamily="2" charset="-122"/>
                <a:cs typeface="Times New Roman" panose="02020603050405020304" pitchFamily="18" charset="0"/>
              </a:rPr>
              <a:t>随着旅游业发展，荷兰现在约有</a:t>
            </a:r>
            <a:r>
              <a:rPr lang="en-US" altLang="zh-CN" kern="100" dirty="0" smtClean="0">
                <a:latin typeface="宋体" panose="02010600030101010101" pitchFamily="2" charset="-122"/>
                <a:ea typeface="等线" panose="02010600030101010101" pitchFamily="2" charset="-122"/>
                <a:cs typeface="Times New Roman" panose="02020603050405020304" pitchFamily="18" charset="0"/>
              </a:rPr>
              <a:t>94%</a:t>
            </a:r>
            <a:r>
              <a:rPr lang="zh-CN" altLang="en-US" kern="100" dirty="0" smtClean="0">
                <a:latin typeface="宋体" panose="02010600030101010101" pitchFamily="2" charset="-122"/>
                <a:ea typeface="等线" panose="02010600030101010101" pitchFamily="2" charset="-122"/>
                <a:cs typeface="Times New Roman" panose="02020603050405020304" pitchFamily="18" charset="0"/>
              </a:rPr>
              <a:t>的人能够掌握英语</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11433" y="495011"/>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三、英语差异分析</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pic>
        <p:nvPicPr>
          <p:cNvPr id="5" name="图片 4"/>
          <p:cNvPicPr/>
          <p:nvPr/>
        </p:nvPicPr>
        <p:blipFill>
          <a:blip r:embed="rId1" cstate="print">
            <a:extLst>
              <a:ext uri="{28A0092B-C50C-407E-A947-70E740481C1C}">
                <a14:useLocalDpi xmlns:a14="http://schemas.microsoft.com/office/drawing/2010/main" val="0"/>
              </a:ext>
            </a:extLst>
          </a:blip>
          <a:stretch>
            <a:fillRect/>
          </a:stretch>
        </p:blipFill>
        <p:spPr>
          <a:xfrm>
            <a:off x="6939555" y="3595105"/>
            <a:ext cx="5137150" cy="2729230"/>
          </a:xfrm>
          <a:prstGeom prst="rect">
            <a:avLst/>
          </a:prstGeom>
        </p:spPr>
      </p:pic>
      <p:sp>
        <p:nvSpPr>
          <p:cNvPr id="6" name="矩形 5"/>
          <p:cNvSpPr/>
          <p:nvPr/>
        </p:nvSpPr>
        <p:spPr>
          <a:xfrm>
            <a:off x="2495796" y="1062036"/>
            <a:ext cx="4356265" cy="5401479"/>
          </a:xfrm>
          <a:prstGeom prst="rect">
            <a:avLst/>
          </a:prstGeom>
        </p:spPr>
        <p:txBody>
          <a:bodyPr wrap="square">
            <a:spAutoFit/>
          </a:bodyPr>
          <a:lstStyle/>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对于</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英语最为重要的分支——英式英语和美式英语，总体来说，英式英语严谨端庄，美式英语简介创新。例如，在美式英语中部分单词的拼写有所不同，但修改后的拼写更符合单词的读音，去掉了部分不发音的字母或影响句子进行不正确发音的字母。英式英语和美式英语受到不同文化的影响较大。英语起源于古英格兰，由盎格鲁</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萨克逊人带来的日耳曼语言演变而来，英式英语的历史更悠久，发展时间更长；而美国作为英国的殖民地，英语发展地相对较晚。这些因素导致了英式英语更有历史底蕴，美式英语更有创新观念。此外，</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17</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世纪起，英国盛行绅士风度，这也导致了英式英语语法严谨、发音饱满的特点，而美国的民主文化也促进了对英语的改良，美式英语因此去其槽粕</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76225" algn="just">
              <a:spcAft>
                <a:spcPts val="0"/>
              </a:spcAft>
            </a:pP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5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dirty="0" smtClean="0">
                <a:latin typeface="Times New Roman" panose="02020603050405020304" pitchFamily="18" charset="0"/>
                <a:ea typeface="宋体" panose="02010600030101010101" pitchFamily="2" charset="-122"/>
                <a:cs typeface="Times New Roman" panose="02020603050405020304" pitchFamily="18" charset="0"/>
              </a:rPr>
              <a:t>除此以外</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两国地理位置也有不同。英国处于欧洲西部，周围国家众多，周围国家的语种复杂，包括法语、荷兰语、爱尔兰语等，部分表达方式受到这些语言的影响（英国许多学校均设有法语课程，）；美国位于北美洲中部，西班牙语在美国盛行，部分传统的英语表达方式也受到了西班牙语的影响。</a:t>
            </a:r>
            <a:endParaRPr lang="zh-CN" altLang="en-US" sz="1500" dirty="0"/>
          </a:p>
        </p:txBody>
      </p:sp>
      <p:pic>
        <p:nvPicPr>
          <p:cNvPr id="8" name="图片 7"/>
          <p:cNvPicPr>
            <a:picLocks noChangeAspect="1"/>
          </p:cNvPicPr>
          <p:nvPr/>
        </p:nvPicPr>
        <p:blipFill>
          <a:blip r:embed="rId2"/>
          <a:stretch>
            <a:fillRect/>
          </a:stretch>
        </p:blipFill>
        <p:spPr>
          <a:xfrm>
            <a:off x="6994568" y="2418171"/>
            <a:ext cx="5027125" cy="980290"/>
          </a:xfrm>
          <a:prstGeom prst="rect">
            <a:avLst/>
          </a:prstGeom>
        </p:spPr>
      </p:pic>
      <p:pic>
        <p:nvPicPr>
          <p:cNvPr id="9" name="图片 8"/>
          <p:cNvPicPr>
            <a:picLocks noChangeAspect="1"/>
          </p:cNvPicPr>
          <p:nvPr/>
        </p:nvPicPr>
        <p:blipFill>
          <a:blip r:embed="rId3"/>
          <a:stretch>
            <a:fillRect/>
          </a:stretch>
        </p:blipFill>
        <p:spPr>
          <a:xfrm>
            <a:off x="6994568" y="1288473"/>
            <a:ext cx="4970783" cy="93305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11433" y="495011"/>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三、英语差异分析</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sp>
        <p:nvSpPr>
          <p:cNvPr id="5" name="矩形 4"/>
          <p:cNvSpPr/>
          <p:nvPr/>
        </p:nvSpPr>
        <p:spPr>
          <a:xfrm>
            <a:off x="2501735" y="1064108"/>
            <a:ext cx="4344390" cy="5632311"/>
          </a:xfrm>
          <a:prstGeom prst="rect">
            <a:avLst/>
          </a:prstGeom>
        </p:spPr>
        <p:txBody>
          <a:bodyPr wrap="square">
            <a:spAutoFit/>
          </a:bodyPr>
          <a:lstStyle/>
          <a:p>
            <a:pPr indent="304800"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对于</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标准英语和其他英语普及的地区</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1500" kern="100" dirty="0" smtClean="0">
                <a:latin typeface="Times New Roman" panose="02020603050405020304" pitchFamily="18" charset="0"/>
                <a:ea typeface="宋体" panose="02010600030101010101" pitchFamily="2" charset="-122"/>
                <a:cs typeface="Times New Roman" panose="02020603050405020304" pitchFamily="18" charset="0"/>
              </a:rPr>
              <a:t>此处</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以</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澳大利亚和撒哈拉以南非洲为</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澳大利亚被发现的时间较晚，非洲的经济水平总体低下</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，英语</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的发展均较为缓慢，还带有部分的当地语言及土著词汇演变而来的词汇</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304800"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澳大利亚</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位于南半球，两百多年前才被人发现。公元</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1770</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年，英国航海家詹姆斯</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库克发现澳大利亚并宣布澳大利亚和新西兰是英国的</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国土</a:t>
            </a:r>
            <a:r>
              <a:rPr lang="zh-CN" altLang="en-US" sz="1500" kern="100" dirty="0" smtClean="0">
                <a:latin typeface="Times New Roman" panose="02020603050405020304" pitchFamily="18" charset="0"/>
                <a:ea typeface="宋体" panose="02010600030101010101" pitchFamily="2" charset="-122"/>
                <a:cs typeface="Times New Roman" panose="02020603050405020304" pitchFamily="18" charset="0"/>
              </a:rPr>
              <a:t>并向澳大利亚进行殖民。</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因此</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，澳大利亚以英式英语为主。但近年以来，澳大利亚和美国的交往较于与英国的交往更为密切，部分美国人也选择移民澳大利亚，从而为这片大陆带来富有美国特色的英语。美式英语于是逐渐在澳洲普及</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304800" algn="just">
              <a:spcAft>
                <a:spcPts val="0"/>
              </a:spcAft>
            </a:pP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5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dirty="0" smtClean="0">
                <a:latin typeface="Times New Roman" panose="02020603050405020304" pitchFamily="18" charset="0"/>
                <a:ea typeface="宋体" panose="02010600030101010101" pitchFamily="2" charset="-122"/>
                <a:cs typeface="Times New Roman" panose="02020603050405020304" pitchFamily="18" charset="0"/>
              </a:rPr>
              <a:t>相比</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与澳大利亚，</a:t>
            </a:r>
            <a:r>
              <a:rPr lang="zh-CN" altLang="zh-CN" sz="1500" dirty="0">
                <a:ea typeface="宋体" panose="02010600030101010101" pitchFamily="2" charset="-122"/>
                <a:cs typeface="Times New Roman" panose="02020603050405020304" pitchFamily="18" charset="0"/>
              </a:rPr>
              <a:t>非洲的历史较为久远，从中世纪一直到二战结束，非洲一直受到殖民统治的迫害，大部分国家都在上个世纪才获得独立。</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非洲经济发展水平总体低下，现代还有土著甚至原始部落存在，语种数量极其多，英语也受到了这些语言的影响，英语中仍然夹杂着原住民的词汇。非洲人生活中总体上不拘小节，对于英语的语法也不在意细枝末节，因此非洲英语主要追求简洁易懂。</a:t>
            </a:r>
            <a:endParaRPr lang="zh-CN" altLang="en-US" sz="1500" dirty="0"/>
          </a:p>
        </p:txBody>
      </p:sp>
      <p:pic>
        <p:nvPicPr>
          <p:cNvPr id="6" name="图片 5"/>
          <p:cNvPicPr>
            <a:picLocks noChangeAspect="1"/>
          </p:cNvPicPr>
          <p:nvPr/>
        </p:nvPicPr>
        <p:blipFill>
          <a:blip r:embed="rId1"/>
          <a:stretch>
            <a:fillRect/>
          </a:stretch>
        </p:blipFill>
        <p:spPr>
          <a:xfrm>
            <a:off x="6962177" y="1478631"/>
            <a:ext cx="5014575" cy="551685"/>
          </a:xfrm>
          <a:prstGeom prst="rect">
            <a:avLst/>
          </a:prstGeom>
        </p:spPr>
      </p:pic>
      <p:pic>
        <p:nvPicPr>
          <p:cNvPr id="7" name="图片 6"/>
          <p:cNvPicPr>
            <a:picLocks noChangeAspect="1"/>
          </p:cNvPicPr>
          <p:nvPr/>
        </p:nvPicPr>
        <p:blipFill>
          <a:blip r:embed="rId2"/>
          <a:stretch>
            <a:fillRect/>
          </a:stretch>
        </p:blipFill>
        <p:spPr>
          <a:xfrm>
            <a:off x="6958165" y="2048689"/>
            <a:ext cx="5012649" cy="948560"/>
          </a:xfrm>
          <a:prstGeom prst="rect">
            <a:avLst/>
          </a:prstGeom>
        </p:spPr>
      </p:pic>
      <p:pic>
        <p:nvPicPr>
          <p:cNvPr id="8" name="图片 7"/>
          <p:cNvPicPr/>
          <p:nvPr/>
        </p:nvPicPr>
        <p:blipFill>
          <a:blip r:embed="rId3" cstate="print">
            <a:extLst>
              <a:ext uri="{28A0092B-C50C-407E-A947-70E740481C1C}">
                <a14:useLocalDpi xmlns:a14="http://schemas.microsoft.com/office/drawing/2010/main" val="0"/>
              </a:ext>
            </a:extLst>
          </a:blip>
          <a:stretch>
            <a:fillRect/>
          </a:stretch>
        </p:blipFill>
        <p:spPr>
          <a:xfrm>
            <a:off x="6989450" y="3321277"/>
            <a:ext cx="4858385" cy="21748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780805" y="1285596"/>
            <a:ext cx="4356265" cy="4708981"/>
          </a:xfrm>
          <a:prstGeom prst="rect">
            <a:avLst/>
          </a:prstGeom>
        </p:spPr>
        <p:txBody>
          <a:bodyPr wrap="square">
            <a:spAutoFit/>
          </a:bodyPr>
          <a:lstStyle/>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世界</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不同地区的英语差异主要表现在以下几个</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方面</a:t>
            </a:r>
            <a:r>
              <a:rPr lang="zh-CN" altLang="en-US" sz="15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1</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单词拼写：不同单词的拼写在不同地区存在差异，例如在英国，“最喜欢的”的英文是</a:t>
            </a:r>
            <a:r>
              <a:rPr lang="zh-CN" altLang="zh-CN" sz="1500" kern="100" dirty="0">
                <a:latin typeface="等线" panose="02010600030101010101" pitchFamily="2" charset="-122"/>
                <a:ea typeface="Times New Roman" panose="02020603050405020304" pitchFamily="18" charset="0"/>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500" kern="100" dirty="0" err="1">
                <a:latin typeface="Times New Roman" panose="02020603050405020304" pitchFamily="18" charset="0"/>
                <a:ea typeface="宋体" panose="02010600030101010101" pitchFamily="2" charset="-122"/>
                <a:cs typeface="Times New Roman" panose="02020603050405020304" pitchFamily="18" charset="0"/>
              </a:rPr>
              <a:t>favourite</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”，但在美国，拼写为“</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favorite</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”（省略了中间的“</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u</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2</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词义：同一个单词，在不同地区的意思不同。例如“</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gas</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”在英式英语中指“煤气”，而在美式英语中指</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“汽油</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3</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1500" kern="100" dirty="0" smtClean="0">
                <a:latin typeface="Times New Roman" panose="02020603050405020304" pitchFamily="18" charset="0"/>
                <a:ea typeface="宋体" panose="02010600030101010101" pitchFamily="2" charset="-122"/>
                <a:cs typeface="Times New Roman" panose="02020603050405020304" pitchFamily="18" charset="0"/>
              </a:rPr>
              <a:t>发音</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表达同一个意思的同一个单词，在不同地区的发音不同，例如“</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r</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”在大部分地区会发卷舌音，如在美国、非洲，但在英国有时会不发音</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4</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语法：语法的不同一般表现在一些句式的使用，但也存在例如在非洲</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be</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动词可以被省略而在其他地区属于严重语法错误的较大的语法差异</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500" dirty="0" smtClean="0">
                <a:latin typeface="Times New Roman" panose="02020603050405020304" pitchFamily="18" charset="0"/>
                <a:ea typeface="宋体" panose="02010600030101010101" pitchFamily="2" charset="-122"/>
              </a:rPr>
              <a:t>        5</a:t>
            </a:r>
            <a:r>
              <a:rPr lang="en-US" altLang="zh-CN" sz="1500" dirty="0">
                <a:latin typeface="Times New Roman" panose="02020603050405020304" pitchFamily="18" charset="0"/>
                <a:ea typeface="宋体" panose="02010600030101010101" pitchFamily="2" charset="-122"/>
              </a:rPr>
              <a:t>. </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词用</a:t>
            </a:r>
            <a:r>
              <a:rPr lang="en-US" altLang="zh-CN" sz="1500" dirty="0">
                <a:latin typeface="Times New Roman" panose="02020603050405020304" pitchFamily="18" charset="0"/>
                <a:ea typeface="宋体" panose="02010600030101010101" pitchFamily="2" charset="-122"/>
              </a:rPr>
              <a:t>/</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句用：表达同一事物时，不同地区的人会选用不同的词语</a:t>
            </a:r>
            <a:r>
              <a:rPr lang="en-US" altLang="zh-CN" sz="1500" dirty="0">
                <a:latin typeface="Times New Roman" panose="02020603050405020304" pitchFamily="18" charset="0"/>
                <a:ea typeface="宋体" panose="02010600030101010101" pitchFamily="2" charset="-122"/>
              </a:rPr>
              <a:t>/</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句子，典型示例包括“</a:t>
            </a:r>
            <a:r>
              <a:rPr lang="en-US" altLang="zh-CN" sz="1500" dirty="0">
                <a:latin typeface="Times New Roman" panose="02020603050405020304" pitchFamily="18" charset="0"/>
                <a:ea typeface="宋体" panose="02010600030101010101" pitchFamily="2" charset="-122"/>
              </a:rPr>
              <a:t>ground floor</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”（英）</a:t>
            </a:r>
            <a:r>
              <a:rPr lang="en-US" altLang="zh-CN" sz="1500" dirty="0">
                <a:latin typeface="Times New Roman" panose="02020603050405020304" pitchFamily="18" charset="0"/>
                <a:ea typeface="宋体" panose="02010600030101010101" pitchFamily="2" charset="-122"/>
              </a:rPr>
              <a:t>=</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500" dirty="0">
                <a:latin typeface="Times New Roman" panose="02020603050405020304" pitchFamily="18" charset="0"/>
                <a:ea typeface="宋体" panose="02010600030101010101" pitchFamily="2" charset="-122"/>
              </a:rPr>
              <a:t>first floor</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”（美），不同地区感叹句表达不同意思等。</a:t>
            </a:r>
            <a:endParaRPr lang="zh-CN" altLang="en-US" sz="1500" dirty="0"/>
          </a:p>
        </p:txBody>
      </p:sp>
      <p:sp>
        <p:nvSpPr>
          <p:cNvPr id="5" name="矩形 4"/>
          <p:cNvSpPr/>
          <p:nvPr/>
        </p:nvSpPr>
        <p:spPr>
          <a:xfrm>
            <a:off x="2911433" y="495011"/>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三、英语差异分析</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pic>
        <p:nvPicPr>
          <p:cNvPr id="3074" name="Picture 2" descr="一篇文章看懂英式英语与美式英语的区别_教育_腾讯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12338" y="2057543"/>
            <a:ext cx="4244233" cy="27255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61459" y="1460413"/>
            <a:ext cx="5039098" cy="4939814"/>
          </a:xfrm>
          <a:prstGeom prst="rect">
            <a:avLst/>
          </a:prstGeom>
        </p:spPr>
        <p:txBody>
          <a:bodyPr wrap="square">
            <a:spAutoFit/>
          </a:bodyPr>
          <a:lstStyle/>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出现</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以上差异的原因主要包括：</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1.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历史因素：</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①</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殖民影响：英语的主要两种分支——英式英语和美式英语的代表国家英国和美国在历史上在世界许多地区都有</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殖民地</a:t>
            </a:r>
            <a:r>
              <a:rPr lang="zh-CN" altLang="en-US" sz="1500" kern="100" dirty="0" smtClean="0">
                <a:latin typeface="Times New Roman" panose="02020603050405020304" pitchFamily="18" charset="0"/>
                <a:ea typeface="宋体" panose="02010600030101010101" pitchFamily="2" charset="-122"/>
                <a:cs typeface="Times New Roman" panose="02020603050405020304" pitchFamily="18" charset="0"/>
              </a:rPr>
              <a:t>，两种英语因此扩散</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②</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发展时间</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1500" kern="100" dirty="0">
                <a:latin typeface="Times New Roman" panose="02020603050405020304" pitchFamily="18" charset="0"/>
                <a:ea typeface="宋体" panose="02010600030101010101" pitchFamily="2" charset="-122"/>
                <a:cs typeface="Times New Roman" panose="02020603050405020304" pitchFamily="18" charset="0"/>
              </a:rPr>
              <a:t>英式英语</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发展</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时间最长</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1500" kern="100" dirty="0" smtClean="0">
                <a:latin typeface="Times New Roman" panose="02020603050405020304" pitchFamily="18" charset="0"/>
                <a:ea typeface="宋体" panose="02010600030101010101" pitchFamily="2" charset="-122"/>
                <a:cs typeface="Times New Roman" panose="02020603050405020304" pitchFamily="18" charset="0"/>
              </a:rPr>
              <a:t>而</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澳洲</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和非洲英语发展的时间更短</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，甚至</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还保留着部分原住民单词。</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2</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经济文化：</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①</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发展需要：经济水平整体较高的国家对于英语的使用需求更高，这些需求的来源一般是以旅游业和对外贸易为代表的经济的发展和国际地位的提高</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sym typeface="宋体" panose="02010600030101010101" pitchFamily="2" charset="-122"/>
              </a:rPr>
              <a:t>②</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文化影响：在某个国家内部，英语的使用可能会反应该国的文化特征，例如英式英语严谨端庄，美式英语创新</a:t>
            </a:r>
            <a:r>
              <a:rPr lang="zh-CN"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随意。</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en-US" altLang="zh-CN" sz="1500" kern="100" dirty="0" smtClean="0">
                <a:latin typeface="Times New Roman" panose="02020603050405020304" pitchFamily="18" charset="0"/>
                <a:ea typeface="宋体" panose="02010600030101010101" pitchFamily="2" charset="-122"/>
                <a:cs typeface="Times New Roman" panose="02020603050405020304" pitchFamily="18" charset="0"/>
              </a:rPr>
              <a:t>  3</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思维观念：对比美式英语和英式英语，美式英语很多单词的拼写相较于英式英语更符合单词的发音，可知美国人主张将英语化繁为简；非洲则更注重简洁，不仅尽量避免了复杂句式，甚至会在口语中省略作为句子核心之一的</a:t>
            </a:r>
            <a:r>
              <a:rPr lang="en-US" altLang="zh-CN" sz="1500" kern="100" dirty="0">
                <a:latin typeface="Times New Roman" panose="02020603050405020304" pitchFamily="18" charset="0"/>
                <a:ea typeface="宋体" panose="02010600030101010101" pitchFamily="2" charset="-122"/>
                <a:cs typeface="Times New Roman" panose="02020603050405020304" pitchFamily="18" charset="0"/>
              </a:rPr>
              <a:t>be</a:t>
            </a:r>
            <a:r>
              <a:rPr lang="zh-CN" altLang="zh-CN" sz="1500" kern="100" dirty="0">
                <a:latin typeface="Times New Roman" panose="02020603050405020304" pitchFamily="18" charset="0"/>
                <a:ea typeface="宋体" panose="02010600030101010101" pitchFamily="2" charset="-122"/>
                <a:cs typeface="Times New Roman" panose="02020603050405020304" pitchFamily="18" charset="0"/>
              </a:rPr>
              <a:t>动词。</a:t>
            </a:r>
            <a:endParaRPr lang="zh-CN" altLang="zh-CN" sz="1500" kern="100" dirty="0">
              <a:latin typeface="等线" panose="02010600030101010101" pitchFamily="2" charset="-122"/>
              <a:ea typeface="等线" panose="02010600030101010101" pitchFamily="2" charset="-122"/>
              <a:cs typeface="Times New Roman" panose="02020603050405020304" pitchFamily="18" charset="0"/>
            </a:endParaRPr>
          </a:p>
          <a:p>
            <a:r>
              <a:rPr lang="en-US" altLang="zh-CN" sz="1500" dirty="0" smtClean="0">
                <a:latin typeface="Times New Roman" panose="02020603050405020304" pitchFamily="18" charset="0"/>
                <a:ea typeface="宋体" panose="02010600030101010101" pitchFamily="2" charset="-122"/>
              </a:rPr>
              <a:t>        4</a:t>
            </a:r>
            <a:r>
              <a:rPr lang="en-US" altLang="zh-CN" sz="1500" dirty="0">
                <a:latin typeface="Times New Roman" panose="02020603050405020304" pitchFamily="18" charset="0"/>
                <a:ea typeface="宋体" panose="02010600030101010101" pitchFamily="2" charset="-122"/>
              </a:rPr>
              <a:t>. </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其它语种影响：墨西哥作为西班牙语国家将西班牙语传给了美国</a:t>
            </a:r>
            <a:r>
              <a:rPr lang="zh-CN" altLang="zh-CN" sz="1500" dirty="0" smtClean="0">
                <a:latin typeface="Times New Roman" panose="02020603050405020304" pitchFamily="18" charset="0"/>
                <a:ea typeface="宋体" panose="02010600030101010101" pitchFamily="2" charset="-122"/>
                <a:cs typeface="Times New Roman" panose="02020603050405020304" pitchFamily="18" charset="0"/>
              </a:rPr>
              <a:t>，英语</a:t>
            </a:r>
            <a:r>
              <a:rPr lang="zh-CN" altLang="zh-CN" sz="1500" dirty="0">
                <a:latin typeface="Times New Roman" panose="02020603050405020304" pitchFamily="18" charset="0"/>
                <a:ea typeface="宋体" panose="02010600030101010101" pitchFamily="2" charset="-122"/>
                <a:cs typeface="Times New Roman" panose="02020603050405020304" pitchFamily="18" charset="0"/>
              </a:rPr>
              <a:t>中也开始逐渐出现含有西班牙语成分的单词；而英国受到了法语的影响，有时口语交际中会出现一些简单的法语；非洲地区由于本地语言繁多，英语也保留了本地英语成分。</a:t>
            </a:r>
            <a:endParaRPr lang="zh-CN" altLang="en-US" sz="1500" dirty="0"/>
          </a:p>
        </p:txBody>
      </p:sp>
      <p:sp>
        <p:nvSpPr>
          <p:cNvPr id="6" name="矩形 5"/>
          <p:cNvSpPr/>
          <p:nvPr/>
        </p:nvSpPr>
        <p:spPr>
          <a:xfrm>
            <a:off x="4785755" y="706787"/>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三、英语差异分析</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10197" y="732518"/>
            <a:ext cx="4320640" cy="461665"/>
          </a:xfrm>
          <a:prstGeom prst="rect">
            <a:avLst/>
          </a:prstGeom>
        </p:spPr>
        <p:txBody>
          <a:bodyPr wrap="square">
            <a:spAutoFit/>
          </a:bodyPr>
          <a:lstStyle/>
          <a:p>
            <a:pPr algn="just">
              <a:spcAft>
                <a:spcPts val="0"/>
              </a:spcAft>
            </a:pPr>
            <a:r>
              <a:rPr lang="zh-CN" altLang="en-US" sz="2400" kern="100" dirty="0" smtClean="0">
                <a:latin typeface="等线" panose="02010600030101010101" pitchFamily="2" charset="-122"/>
                <a:ea typeface="宋体" panose="02010600030101010101" pitchFamily="2" charset="-122"/>
                <a:cs typeface="Times New Roman" panose="02020603050405020304" pitchFamily="18" charset="0"/>
              </a:rPr>
              <a:t>五、英语学习建议</a:t>
            </a:r>
            <a:endParaRPr lang="en-US" altLang="zh-CN" sz="2400" kern="100" dirty="0" smtClean="0">
              <a:latin typeface="等线" panose="02010600030101010101" pitchFamily="2" charset="-122"/>
              <a:ea typeface="宋体" panose="02010600030101010101" pitchFamily="2" charset="-122"/>
              <a:cs typeface="Times New Roman" panose="02020603050405020304" pitchFamily="18" charset="0"/>
            </a:endParaRPr>
          </a:p>
        </p:txBody>
      </p:sp>
      <p:sp>
        <p:nvSpPr>
          <p:cNvPr id="5" name="矩形 4"/>
          <p:cNvSpPr/>
          <p:nvPr/>
        </p:nvSpPr>
        <p:spPr>
          <a:xfrm>
            <a:off x="2760022" y="1330612"/>
            <a:ext cx="4623461" cy="4939814"/>
          </a:xfrm>
          <a:prstGeom prst="rect">
            <a:avLst/>
          </a:prstGeom>
        </p:spPr>
        <p:txBody>
          <a:bodyPr wrap="square">
            <a:spAutoFit/>
          </a:bodyPr>
          <a:lstStyle/>
          <a:p>
            <a:r>
              <a:rPr lang="en-US" altLang="zh-CN" sz="15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1500" dirty="0" smtClean="0">
                <a:latin typeface="宋体" panose="02010600030101010101" pitchFamily="2" charset="-122"/>
                <a:ea typeface="宋体" panose="02010600030101010101" pitchFamily="2" charset="-122"/>
                <a:cs typeface="Times New Roman" panose="02020603050405020304" pitchFamily="18" charset="0"/>
              </a:rPr>
              <a:t>“中式英语”</a:t>
            </a:r>
            <a:r>
              <a:rPr lang="zh-CN" altLang="zh-CN" sz="1500" dirty="0">
                <a:latin typeface="宋体" panose="02010600030101010101" pitchFamily="2" charset="-122"/>
                <a:ea typeface="宋体" panose="02010600030101010101" pitchFamily="2" charset="-122"/>
                <a:cs typeface="Times New Roman" panose="02020603050405020304" pitchFamily="18" charset="0"/>
              </a:rPr>
              <a:t>指中国人在学习英语的过程中，受到中文表达方式和中文口音的影响，而形成的具有中国特色的英语，因此“中式英语”还有对应的英文单词“</a:t>
            </a:r>
            <a:r>
              <a:rPr lang="en-US" altLang="zh-CN" sz="1500" dirty="0">
                <a:latin typeface="宋体" panose="02010600030101010101" pitchFamily="2" charset="-122"/>
                <a:ea typeface="宋体" panose="02010600030101010101" pitchFamily="2" charset="-122"/>
              </a:rPr>
              <a:t>Chinglish</a:t>
            </a:r>
            <a:r>
              <a:rPr lang="zh-CN" altLang="zh-CN" sz="1500" dirty="0">
                <a:latin typeface="宋体" panose="02010600030101010101" pitchFamily="2" charset="-122"/>
                <a:ea typeface="宋体" panose="02010600030101010101" pitchFamily="2" charset="-122"/>
                <a:cs typeface="Times New Roman" panose="02020603050405020304" pitchFamily="18" charset="0"/>
              </a:rPr>
              <a:t>”。“中式英语”是英语学习的错误示范，不符合英语规范，学习英语的过程中应尽量避免形成中式英语口音</a:t>
            </a:r>
            <a:r>
              <a:rPr lang="zh-CN" altLang="zh-CN" sz="1500" dirty="0" smtClean="0">
                <a:latin typeface="宋体" panose="02010600030101010101" pitchFamily="2" charset="-122"/>
                <a:ea typeface="宋体" panose="02010600030101010101" pitchFamily="2" charset="-122"/>
                <a:cs typeface="Times New Roman" panose="02020603050405020304" pitchFamily="18" charset="0"/>
              </a:rPr>
              <a:t>。</a:t>
            </a:r>
            <a:endParaRPr lang="en-US" altLang="zh-CN" sz="1500" dirty="0" smtClean="0">
              <a:latin typeface="宋体" panose="02010600030101010101" pitchFamily="2" charset="-122"/>
              <a:ea typeface="宋体" panose="02010600030101010101" pitchFamily="2" charset="-122"/>
              <a:cs typeface="Times New Roman" panose="02020603050405020304" pitchFamily="18" charset="0"/>
            </a:endParaRPr>
          </a:p>
          <a:p>
            <a:r>
              <a:rPr lang="en-US" altLang="zh-CN" sz="1500" dirty="0">
                <a:latin typeface="宋体" panose="02010600030101010101" pitchFamily="2" charset="-122"/>
                <a:ea typeface="宋体" panose="02010600030101010101" pitchFamily="2" charset="-122"/>
                <a:cs typeface="Times New Roman" panose="02020603050405020304" pitchFamily="18" charset="0"/>
              </a:rPr>
              <a:t> </a:t>
            </a:r>
            <a:r>
              <a:rPr lang="en-US" altLang="zh-CN" sz="1500" dirty="0" smtClean="0">
                <a:latin typeface="宋体" panose="02010600030101010101" pitchFamily="2" charset="-122"/>
                <a:ea typeface="宋体" panose="02010600030101010101" pitchFamily="2" charset="-122"/>
                <a:cs typeface="Times New Roman" panose="02020603050405020304" pitchFamily="18" charset="0"/>
              </a:rPr>
              <a:t>   </a:t>
            </a:r>
            <a:r>
              <a:rPr lang="zh-CN" altLang="en-US" sz="1500" dirty="0" smtClean="0">
                <a:latin typeface="宋体" panose="02010600030101010101" pitchFamily="2" charset="-122"/>
                <a:ea typeface="宋体" panose="02010600030101010101" pitchFamily="2" charset="-122"/>
                <a:cs typeface="Times New Roman" panose="02020603050405020304" pitchFamily="18" charset="0"/>
              </a:rPr>
              <a:t>为了避免产生或摆脱中式英语口音，我建议：</a:t>
            </a:r>
            <a:endParaRPr lang="en-US" altLang="zh-CN" sz="1500" dirty="0" smtClean="0">
              <a:latin typeface="宋体" panose="02010600030101010101" pitchFamily="2" charset="-122"/>
              <a:ea typeface="宋体" panose="02010600030101010101" pitchFamily="2" charset="-122"/>
              <a:cs typeface="Times New Roman" panose="02020603050405020304" pitchFamily="18" charset="0"/>
            </a:endParaRPr>
          </a:p>
          <a:p>
            <a:r>
              <a:rPr lang="en-US" altLang="zh-CN" sz="1500" dirty="0" smtClean="0">
                <a:latin typeface="宋体" panose="02010600030101010101" pitchFamily="2" charset="-122"/>
                <a:ea typeface="宋体" panose="02010600030101010101" pitchFamily="2" charset="-122"/>
              </a:rPr>
              <a:t>    1</a:t>
            </a:r>
            <a:r>
              <a:rPr lang="en-US" altLang="zh-CN" sz="1500" dirty="0">
                <a:latin typeface="宋体" panose="02010600030101010101" pitchFamily="2" charset="-122"/>
                <a:ea typeface="宋体" panose="02010600030101010101" pitchFamily="2" charset="-122"/>
              </a:rPr>
              <a:t>. </a:t>
            </a:r>
            <a:r>
              <a:rPr lang="zh-CN" altLang="zh-CN" sz="1500" dirty="0">
                <a:latin typeface="宋体" panose="02010600030101010101" pitchFamily="2" charset="-122"/>
                <a:ea typeface="宋体" panose="02010600030101010101" pitchFamily="2" charset="-122"/>
              </a:rPr>
              <a:t>尽量多和英语使用者进行接触，获得更多的机会了解英语、学习英语。英语使用者一生都在使用英语，对英语的掌握度高，表述相对更纯正。和英语使用者的接触可以包括外教课程、英文名著原文等。</a:t>
            </a:r>
            <a:endParaRPr lang="zh-CN" altLang="zh-CN" sz="1500" dirty="0">
              <a:latin typeface="宋体" panose="02010600030101010101" pitchFamily="2" charset="-122"/>
              <a:ea typeface="宋体" panose="02010600030101010101" pitchFamily="2" charset="-122"/>
            </a:endParaRPr>
          </a:p>
          <a:p>
            <a:r>
              <a:rPr lang="en-US" altLang="zh-CN" sz="1500" dirty="0" smtClean="0">
                <a:latin typeface="宋体" panose="02010600030101010101" pitchFamily="2" charset="-122"/>
                <a:ea typeface="宋体" panose="02010600030101010101" pitchFamily="2" charset="-122"/>
              </a:rPr>
              <a:t>    2</a:t>
            </a:r>
            <a:r>
              <a:rPr lang="en-US" altLang="zh-CN" sz="1500" dirty="0">
                <a:latin typeface="宋体" panose="02010600030101010101" pitchFamily="2" charset="-122"/>
                <a:ea typeface="宋体" panose="02010600030101010101" pitchFamily="2" charset="-122"/>
              </a:rPr>
              <a:t>. </a:t>
            </a:r>
            <a:r>
              <a:rPr lang="zh-CN" altLang="zh-CN" sz="1500" dirty="0">
                <a:latin typeface="宋体" panose="02010600030101010101" pitchFamily="2" charset="-122"/>
                <a:ea typeface="宋体" panose="02010600030101010101" pitchFamily="2" charset="-122"/>
              </a:rPr>
              <a:t>在学习和使用英语时，尽量不去考虑中文，即明确自己想要表达的内容后，不去考虑怎么使用中文来表达这个内容，再根据这段中文进行翻译。可以尝试直接用英语进行表达，或明确中文表达方式后，按照英语的表达习惯来进行表述，切记不能逐字翻译。</a:t>
            </a:r>
            <a:endParaRPr lang="zh-CN" altLang="zh-CN" sz="1500" dirty="0">
              <a:latin typeface="宋体" panose="02010600030101010101" pitchFamily="2" charset="-122"/>
              <a:ea typeface="宋体" panose="02010600030101010101" pitchFamily="2" charset="-122"/>
            </a:endParaRPr>
          </a:p>
          <a:p>
            <a:r>
              <a:rPr lang="en-US" altLang="zh-CN" sz="1500" dirty="0" smtClean="0">
                <a:latin typeface="宋体" panose="02010600030101010101" pitchFamily="2" charset="-122"/>
                <a:ea typeface="宋体" panose="02010600030101010101" pitchFamily="2" charset="-122"/>
              </a:rPr>
              <a:t>    3</a:t>
            </a:r>
            <a:r>
              <a:rPr lang="en-US" altLang="zh-CN" sz="1500" dirty="0">
                <a:latin typeface="宋体" panose="02010600030101010101" pitchFamily="2" charset="-122"/>
                <a:ea typeface="宋体" panose="02010600030101010101" pitchFamily="2" charset="-122"/>
              </a:rPr>
              <a:t>. </a:t>
            </a:r>
            <a:r>
              <a:rPr lang="zh-CN" altLang="zh-CN" sz="1500" dirty="0">
                <a:latin typeface="宋体" panose="02010600030101010101" pitchFamily="2" charset="-122"/>
                <a:ea typeface="宋体" panose="02010600030101010101" pitchFamily="2" charset="-122"/>
              </a:rPr>
              <a:t>如果想要摆脱“中式英语”，可以进行英语基础练习，包括音标发音、句子结构等。应广泛使用英语资源，包括英文名著、英语电影等，通过学习正宗的表达方式来提高自己的英语水平。</a:t>
            </a:r>
            <a:endParaRPr lang="zh-CN" altLang="en-US" sz="1500" dirty="0">
              <a:latin typeface="宋体" panose="02010600030101010101" pitchFamily="2" charset="-122"/>
              <a:ea typeface="宋体" panose="02010600030101010101" pitchFamily="2" charset="-122"/>
            </a:endParaRPr>
          </a:p>
        </p:txBody>
      </p:sp>
      <p:pic>
        <p:nvPicPr>
          <p:cNvPr id="5122" name="Picture 2" descr="中式英语（带有汉语词汇、语法、表达习惯的英语）_摘编百科"/>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880473" y="1973778"/>
            <a:ext cx="3810000" cy="2781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64807" y="2375922"/>
            <a:ext cx="4031873" cy="1631216"/>
          </a:xfrm>
          <a:prstGeom prst="rect">
            <a:avLst/>
          </a:prstGeom>
        </p:spPr>
        <p:txBody>
          <a:bodyPr wrap="none">
            <a:spAutoFit/>
          </a:bodyPr>
          <a:lstStyle/>
          <a:p>
            <a:pPr algn="ctr">
              <a:spcAft>
                <a:spcPts val="0"/>
              </a:spcAft>
            </a:pPr>
            <a:r>
              <a:rPr lang="zh-CN" altLang="en-US" sz="10000" kern="100" dirty="0" smtClean="0">
                <a:latin typeface="华文新魏" panose="02010800040101010101" pitchFamily="2" charset="-122"/>
                <a:ea typeface="华文新魏" panose="02010800040101010101" pitchFamily="2" charset="-122"/>
                <a:cs typeface="Times New Roman" panose="02020603050405020304" pitchFamily="18" charset="0"/>
              </a:rPr>
              <a:t>谢谢！</a:t>
            </a:r>
            <a:endParaRPr lang="zh-CN" altLang="zh-CN" sz="10000" kern="100" dirty="0">
              <a:effectLst/>
              <a:latin typeface="华文新魏" panose="02010800040101010101" pitchFamily="2" charset="-122"/>
              <a:ea typeface="华文新魏" panose="0201080004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丝状">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2817</Words>
  <Application>WPS 演示</Application>
  <PresentationFormat>宽屏</PresentationFormat>
  <Paragraphs>68</Paragraphs>
  <Slides>9</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9</vt:i4>
      </vt:variant>
    </vt:vector>
  </HeadingPairs>
  <TitlesOfParts>
    <vt:vector size="23" baseType="lpstr">
      <vt:lpstr>Arial</vt:lpstr>
      <vt:lpstr>宋体</vt:lpstr>
      <vt:lpstr>Wingdings</vt:lpstr>
      <vt:lpstr>Wingdings 3</vt:lpstr>
      <vt:lpstr>Arial</vt:lpstr>
      <vt:lpstr>华文新魏</vt:lpstr>
      <vt:lpstr>Times New Roman</vt:lpstr>
      <vt:lpstr>等线</vt:lpstr>
      <vt:lpstr>Century Gothic</vt:lpstr>
      <vt:lpstr>幼圆</vt:lpstr>
      <vt:lpstr>微软雅黑</vt:lpstr>
      <vt:lpstr>Arial Unicode MS</vt:lpstr>
      <vt:lpstr>Calibri</vt:lpstr>
      <vt:lpstr>丝状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kdfz</cp:lastModifiedBy>
  <cp:revision>6</cp:revision>
  <dcterms:created xsi:type="dcterms:W3CDTF">2024-03-24T08:46:00Z</dcterms:created>
  <dcterms:modified xsi:type="dcterms:W3CDTF">2024-03-26T01:32:07Z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0D6E0496BFD0464E9ACA1423A2D1BE21</vt:lpwstr>
  </property>
  <property fmtid="{D5CDD505-2E9C-101B-9397-08002B2CF9AE}" pid="3" name="KSOProductBuildVer">
    <vt:lpwstr>2052-11.8.2.11813</vt:lpwstr>
  </property>
</Properties>
</file>